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0"/>
  </p:notesMasterIdLst>
  <p:sldIdLst>
    <p:sldId id="29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5" r:id="rId29"/>
    <p:sldId id="286" r:id="rId30"/>
    <p:sldId id="287" r:id="rId31"/>
    <p:sldId id="288" r:id="rId32"/>
    <p:sldId id="289" r:id="rId33"/>
    <p:sldId id="290" r:id="rId34"/>
    <p:sldId id="291" r:id="rId35"/>
    <p:sldId id="292" r:id="rId36"/>
    <p:sldId id="294" r:id="rId37"/>
    <p:sldId id="295" r:id="rId38"/>
    <p:sldId id="296" r:id="rId3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72" autoAdjust="0"/>
  </p:normalViewPr>
  <p:slideViewPr>
    <p:cSldViewPr>
      <p:cViewPr varScale="1">
        <p:scale>
          <a:sx n="79" d="100"/>
          <a:sy n="79" d="100"/>
        </p:scale>
        <p:origin x="-1116" y="-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00A01-19CF-45CC-9DC4-8F479EAB6BC3}" type="datetimeFigureOut">
              <a:rPr lang="en-US" smtClean="0"/>
              <a:t>7/27/2014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A0767-2BF7-4398-8774-DDF337EA58A9}" type="slidenum">
              <a:rPr lang="en-US" smtClean="0"/>
              <a:t>‹#›</a:t>
            </a:fld>
            <a:endParaRPr lang="en-US"/>
          </a:p>
        </p:txBody>
      </p:sp>
    </p:spTree>
    <p:extLst>
      <p:ext uri="{BB962C8B-B14F-4D97-AF65-F5344CB8AC3E}">
        <p14:creationId xmlns:p14="http://schemas.microsoft.com/office/powerpoint/2010/main" val="2121952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www.biblegateway.com/passage/?search=Exodus+3:2-6&amp;version=NASB#fen-NASB-1582a" TargetMode="External"/><Relationship Id="rId3" Type="http://schemas.openxmlformats.org/officeDocument/2006/relationships/hyperlink" Target="https://www.biblegateway.com/passage/?search=Genesis+17:1&amp;version=NASB#fen-NASB-399a" TargetMode="External"/><Relationship Id="rId7" Type="http://schemas.openxmlformats.org/officeDocument/2006/relationships/hyperlink" Target="https://www.biblegateway.com/passage/?search=Genesis+32:30&amp;version=NASB#fen-NASB-959b"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biblegateway.com/passage/?search=Genesis+32:30&amp;version=NASB#fen-NASB-959a" TargetMode="External"/><Relationship Id="rId5" Type="http://schemas.openxmlformats.org/officeDocument/2006/relationships/hyperlink" Target="https://www.biblegateway.com/passage/?search=Genesis+26:2&amp;version=NASB#fen-NASB-695a" TargetMode="External"/><Relationship Id="rId10" Type="http://schemas.openxmlformats.org/officeDocument/2006/relationships/hyperlink" Target="https://www.biblegateway.com/passage/?search=Exodus+3:2-6&amp;version=NASB#fen-NASB-1583c" TargetMode="External"/><Relationship Id="rId4" Type="http://schemas.openxmlformats.org/officeDocument/2006/relationships/hyperlink" Target="https://www.biblegateway.com/passage/?search=Genesis+17:1&amp;version=NASB#fen-NASB-399b" TargetMode="External"/><Relationship Id="rId9" Type="http://schemas.openxmlformats.org/officeDocument/2006/relationships/hyperlink" Target="https://www.biblegateway.com/passage/?search=Exodus+3:2-6&amp;version=NASB#fen-NASB-1583b" TargetMode="Externa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biblegateway.com/passage/?search=Genesis+28:12-16&amp;version=NASB#fen-NASB-789f" TargetMode="External"/><Relationship Id="rId3" Type="http://schemas.openxmlformats.org/officeDocument/2006/relationships/hyperlink" Target="https://www.biblegateway.com/passage/?search=Genesis+28:12-16&amp;version=NASB#fen-NASB-787a" TargetMode="External"/><Relationship Id="rId7" Type="http://schemas.openxmlformats.org/officeDocument/2006/relationships/hyperlink" Target="https://www.biblegateway.com/passage/?search=Genesis+28:12-16&amp;version=NASB#fen-NASB-788e"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biblegateway.com/passage/?search=Genesis+28:12-16&amp;version=NASB#fen-NASB-788d" TargetMode="External"/><Relationship Id="rId5" Type="http://schemas.openxmlformats.org/officeDocument/2006/relationships/hyperlink" Target="https://www.biblegateway.com/passage/?search=Genesis+28:12-16&amp;version=NASB#fen-NASB-788c" TargetMode="External"/><Relationship Id="rId10" Type="http://schemas.openxmlformats.org/officeDocument/2006/relationships/hyperlink" Target="https://www.biblegateway.com/passage/?search=Daniel+2:19,+28&amp;version=NASB#fen-NASB-21787b" TargetMode="External"/><Relationship Id="rId4" Type="http://schemas.openxmlformats.org/officeDocument/2006/relationships/hyperlink" Target="https://www.biblegateway.com/passage/?search=Genesis+28:12-16&amp;version=NASB#fen-NASB-787b" TargetMode="External"/><Relationship Id="rId9" Type="http://schemas.openxmlformats.org/officeDocument/2006/relationships/hyperlink" Target="https://www.biblegateway.com/passage/?search=Daniel+2:19,+28&amp;version=NASB#fen-NASB-21787a" TargetMode="Externa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www.biblegateway.com/passage/?search=Genesis+28:12-16&amp;version=NASB#fen-NASB-789f" TargetMode="External"/><Relationship Id="rId3" Type="http://schemas.openxmlformats.org/officeDocument/2006/relationships/hyperlink" Target="https://www.biblegateway.com/passage/?search=Genesis+28:12-16&amp;version=NASB#fen-NASB-787a" TargetMode="External"/><Relationship Id="rId7" Type="http://schemas.openxmlformats.org/officeDocument/2006/relationships/hyperlink" Target="https://www.biblegateway.com/passage/?search=Genesis+28:12-16&amp;version=NASB#fen-NASB-788e"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biblegateway.com/passage/?search=Genesis+28:12-16&amp;version=NASB#fen-NASB-788d" TargetMode="External"/><Relationship Id="rId5" Type="http://schemas.openxmlformats.org/officeDocument/2006/relationships/hyperlink" Target="https://www.biblegateway.com/passage/?search=Genesis+28:12-16&amp;version=NASB#fen-NASB-788c" TargetMode="External"/><Relationship Id="rId10" Type="http://schemas.openxmlformats.org/officeDocument/2006/relationships/hyperlink" Target="https://www.biblegateway.com/passage/?search=Daniel+2:19,+28&amp;version=NASB#fen-NASB-21787b" TargetMode="External"/><Relationship Id="rId4" Type="http://schemas.openxmlformats.org/officeDocument/2006/relationships/hyperlink" Target="https://www.biblegateway.com/passage/?search=Genesis+28:12-16&amp;version=NASB#fen-NASB-787b" TargetMode="External"/><Relationship Id="rId9" Type="http://schemas.openxmlformats.org/officeDocument/2006/relationships/hyperlink" Target="https://www.biblegateway.com/passage/?search=Daniel+2:19,+28&amp;version=NASB#fen-NASB-21787a"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biblegateway.com/passage/?search=John+7:38&amp;version=NASB#fen-NASB-26367a"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Warm up- Remind them of Directions</a:t>
            </a:r>
          </a:p>
          <a:p>
            <a:pPr marL="742950" lvl="1" indent="-285750">
              <a:buAutoNum type="romanUcPeriod"/>
            </a:pPr>
            <a:r>
              <a:rPr lang="en-US" baseline="0" dirty="0" smtClean="0"/>
              <a:t>Review Memory verse</a:t>
            </a:r>
          </a:p>
          <a:p>
            <a:pPr marL="742950" lvl="1" indent="-285750">
              <a:buAutoNum type="romanUcPeriod"/>
            </a:pPr>
            <a:r>
              <a:rPr lang="en-US" b="1" baseline="0" dirty="0" smtClean="0"/>
              <a:t>The starting point of these lessons:</a:t>
            </a:r>
            <a:endParaRPr lang="en-US" b="0" baseline="0" dirty="0" smtClean="0"/>
          </a:p>
          <a:p>
            <a:pPr marL="1200150" lvl="2" indent="-285750">
              <a:buAutoNum type="romanUcPeriod"/>
            </a:pPr>
            <a:r>
              <a:rPr lang="en-US" b="0" i="1" baseline="0" dirty="0" smtClean="0"/>
              <a:t>“The Holy Scripture is the foundation for Heritage Basics and that is where we get our authority” (2 Tim. 3:16).  We must let Scripture Speak for itself, because it is living and active (Heb. 4:12).  </a:t>
            </a:r>
          </a:p>
          <a:p>
            <a:pPr marL="1200150" lvl="2" indent="-285750">
              <a:buAutoNum type="romanUcPeriod"/>
            </a:pPr>
            <a:r>
              <a:rPr lang="en-US" b="0" i="1" baseline="0" dirty="0" smtClean="0"/>
              <a:t>The Words of Scripture are powerful and able to change the hearts and thoughts of man!</a:t>
            </a:r>
            <a:endParaRPr lang="en-US" b="1" i="1"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a:t>
            </a:fld>
            <a:endParaRPr lang="en-US"/>
          </a:p>
        </p:txBody>
      </p:sp>
    </p:spTree>
    <p:extLst>
      <p:ext uri="{BB962C8B-B14F-4D97-AF65-F5344CB8AC3E}">
        <p14:creationId xmlns:p14="http://schemas.microsoft.com/office/powerpoint/2010/main" val="22519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TYPES of SPECIAL REVELATION:</a:t>
            </a:r>
          </a:p>
          <a:p>
            <a:r>
              <a:rPr lang="en-US" i="1" baseline="0" dirty="0" smtClean="0"/>
              <a:t>&lt;SAY&gt; </a:t>
            </a:r>
            <a:r>
              <a:rPr lang="en-US" i="0" baseline="0" dirty="0" smtClean="0"/>
              <a:t> The following are passages for examples of God’s special revelation outside of His revealed Word in Scripture: First…</a:t>
            </a:r>
            <a:endParaRPr lang="en-US" i="1" baseline="0" dirty="0" smtClean="0"/>
          </a:p>
          <a:p>
            <a:r>
              <a:rPr lang="en-US" baseline="0" dirty="0" smtClean="0"/>
              <a:t>	</a:t>
            </a:r>
            <a:r>
              <a:rPr lang="en-US" b="1" u="sng" baseline="0" dirty="0" err="1" smtClean="0"/>
              <a:t>Theophanies</a:t>
            </a:r>
            <a:r>
              <a:rPr lang="en-US" b="1" u="sng" baseline="0" dirty="0" smtClean="0"/>
              <a:t>- </a:t>
            </a:r>
          </a:p>
          <a:p>
            <a:r>
              <a:rPr lang="en-US" baseline="0" dirty="0" smtClean="0"/>
              <a:t>	</a:t>
            </a:r>
            <a:r>
              <a:rPr lang="en-US" b="1" baseline="0" dirty="0" smtClean="0"/>
              <a:t>To Abraham- </a:t>
            </a:r>
            <a:r>
              <a:rPr lang="en-US" baseline="0" dirty="0" smtClean="0"/>
              <a:t>Gen. 17:1, “</a:t>
            </a:r>
            <a:r>
              <a:rPr lang="en-US" dirty="0" smtClean="0"/>
              <a:t>Now when Abram was ninety-nine years old, the </a:t>
            </a:r>
            <a:r>
              <a:rPr lang="en-US" cap="small" dirty="0" smtClean="0">
                <a:effectLst/>
              </a:rPr>
              <a:t>Lord</a:t>
            </a:r>
            <a:r>
              <a:rPr lang="en-US" dirty="0" smtClean="0"/>
              <a:t> appeared to Abram and said to </a:t>
            </a:r>
            <a:r>
              <a:rPr lang="en-US" dirty="0" err="1" smtClean="0"/>
              <a:t>him,“I</a:t>
            </a:r>
            <a:r>
              <a:rPr lang="en-US" dirty="0" smtClean="0"/>
              <a:t> am </a:t>
            </a:r>
            <a:r>
              <a:rPr lang="en-US" baseline="30000" dirty="0" smtClean="0"/>
              <a:t>[</a:t>
            </a:r>
            <a:r>
              <a:rPr lang="en-US" baseline="30000" dirty="0" smtClean="0">
                <a:hlinkClick r:id="rId3" tooltip="See footnote a"/>
              </a:rPr>
              <a:t>a</a:t>
            </a:r>
            <a:r>
              <a:rPr lang="en-US" baseline="30000" dirty="0" smtClean="0"/>
              <a:t>]</a:t>
            </a:r>
            <a:r>
              <a:rPr lang="en-US" dirty="0" smtClean="0"/>
              <a:t>God 		</a:t>
            </a:r>
            <a:r>
              <a:rPr lang="en-US" dirty="0" err="1" smtClean="0"/>
              <a:t>Almighty;Walk</a:t>
            </a:r>
            <a:r>
              <a:rPr lang="en-US" dirty="0" smtClean="0"/>
              <a:t> before Me, and be </a:t>
            </a:r>
            <a:r>
              <a:rPr lang="en-US" baseline="30000" dirty="0" smtClean="0"/>
              <a:t>[</a:t>
            </a:r>
            <a:r>
              <a:rPr lang="en-US" baseline="30000" dirty="0" smtClean="0">
                <a:hlinkClick r:id="rId4" tooltip="See footnote b"/>
              </a:rPr>
              <a:t>b</a:t>
            </a:r>
            <a:r>
              <a:rPr lang="en-US" baseline="30000" dirty="0" smtClean="0"/>
              <a:t>]</a:t>
            </a:r>
            <a:r>
              <a:rPr lang="en-US" dirty="0" smtClean="0"/>
              <a:t>blameless.</a:t>
            </a:r>
          </a:p>
          <a:p>
            <a:r>
              <a:rPr lang="en-US" baseline="0" dirty="0" smtClean="0"/>
              <a:t>	</a:t>
            </a:r>
            <a:r>
              <a:rPr lang="en-US" b="1" baseline="0" dirty="0" smtClean="0"/>
              <a:t>To Isaac- </a:t>
            </a:r>
            <a:r>
              <a:rPr lang="en-US" baseline="0" dirty="0" smtClean="0"/>
              <a:t>Gen. 26:2- “</a:t>
            </a:r>
            <a:r>
              <a:rPr lang="en-US" baseline="30000" dirty="0" smtClean="0"/>
              <a:t> </a:t>
            </a:r>
            <a:r>
              <a:rPr lang="en-US" dirty="0" smtClean="0"/>
              <a:t>The </a:t>
            </a:r>
            <a:r>
              <a:rPr lang="en-US" cap="small" dirty="0" smtClean="0">
                <a:effectLst/>
              </a:rPr>
              <a:t>Lord</a:t>
            </a:r>
            <a:r>
              <a:rPr lang="en-US" dirty="0" smtClean="0"/>
              <a:t> appeared to him and said, “Do not go down to Egypt; </a:t>
            </a:r>
            <a:r>
              <a:rPr lang="en-US" baseline="30000" dirty="0" smtClean="0"/>
              <a:t>[</a:t>
            </a:r>
            <a:r>
              <a:rPr lang="en-US" baseline="30000" dirty="0" smtClean="0">
                <a:hlinkClick r:id="rId5" tooltip="See footnote a"/>
              </a:rPr>
              <a:t>a</a:t>
            </a:r>
            <a:r>
              <a:rPr lang="en-US" baseline="30000" dirty="0" smtClean="0"/>
              <a:t>]</a:t>
            </a:r>
            <a:r>
              <a:rPr lang="en-US" dirty="0" smtClean="0"/>
              <a:t>stay in the land of which I shall tell you.”</a:t>
            </a:r>
          </a:p>
          <a:p>
            <a:r>
              <a:rPr lang="en-US" baseline="0" dirty="0" smtClean="0"/>
              <a:t>	</a:t>
            </a:r>
            <a:r>
              <a:rPr lang="en-US" b="1" baseline="0" dirty="0" smtClean="0"/>
              <a:t>To Jacob- Genesis 32:30</a:t>
            </a:r>
            <a:r>
              <a:rPr lang="en-US" b="0" baseline="0" dirty="0" smtClean="0"/>
              <a:t> “</a:t>
            </a:r>
            <a:r>
              <a:rPr lang="en-US" dirty="0" smtClean="0"/>
              <a:t>So Jacob named the place </a:t>
            </a:r>
            <a:r>
              <a:rPr lang="en-US" baseline="30000" dirty="0" smtClean="0"/>
              <a:t>[</a:t>
            </a:r>
            <a:r>
              <a:rPr lang="en-US" baseline="30000" dirty="0" smtClean="0">
                <a:hlinkClick r:id="rId6" tooltip="See footnote a"/>
              </a:rPr>
              <a:t>a</a:t>
            </a:r>
            <a:r>
              <a:rPr lang="en-US" baseline="30000" dirty="0" smtClean="0"/>
              <a:t>]</a:t>
            </a:r>
            <a:r>
              <a:rPr lang="en-US" dirty="0" err="1" smtClean="0"/>
              <a:t>Peniel</a:t>
            </a:r>
            <a:r>
              <a:rPr lang="en-US" dirty="0" smtClean="0"/>
              <a:t>, for </a:t>
            </a:r>
            <a:r>
              <a:rPr lang="en-US" i="1" dirty="0" smtClean="0"/>
              <a:t>he said</a:t>
            </a:r>
            <a:r>
              <a:rPr lang="en-US" dirty="0" smtClean="0"/>
              <a:t>, “I have seen God face to face, yet my </a:t>
            </a:r>
            <a:r>
              <a:rPr lang="en-US" baseline="30000" dirty="0" smtClean="0"/>
              <a:t>[</a:t>
            </a:r>
            <a:r>
              <a:rPr lang="en-US" baseline="30000" dirty="0" smtClean="0">
                <a:hlinkClick r:id="rId7" tooltip="See footnote b"/>
              </a:rPr>
              <a:t>b</a:t>
            </a:r>
            <a:r>
              <a:rPr lang="en-US" baseline="30000" dirty="0" smtClean="0"/>
              <a:t>]</a:t>
            </a:r>
            <a:r>
              <a:rPr lang="en-US" dirty="0" smtClean="0"/>
              <a:t>life has been preserved.”</a:t>
            </a:r>
          </a:p>
          <a:p>
            <a:r>
              <a:rPr lang="en-US" baseline="0" dirty="0" smtClean="0"/>
              <a:t>	</a:t>
            </a:r>
            <a:r>
              <a:rPr lang="en-US" b="1" baseline="0" dirty="0" smtClean="0"/>
              <a:t>To Moses- Exodus 3:2-6 </a:t>
            </a:r>
            <a:r>
              <a:rPr lang="en-US" b="0" baseline="0" dirty="0" smtClean="0"/>
              <a:t>“</a:t>
            </a:r>
            <a:r>
              <a:rPr lang="en-US" dirty="0" smtClean="0"/>
              <a:t>The angel of the </a:t>
            </a:r>
            <a:r>
              <a:rPr lang="en-US" cap="small" dirty="0" smtClean="0">
                <a:effectLst/>
              </a:rPr>
              <a:t>Lord</a:t>
            </a:r>
            <a:r>
              <a:rPr lang="en-US" dirty="0" smtClean="0"/>
              <a:t> appeared to him in a blazing fire from the midst of </a:t>
            </a:r>
            <a:r>
              <a:rPr lang="en-US" baseline="30000" dirty="0" smtClean="0"/>
              <a:t>[</a:t>
            </a:r>
            <a:r>
              <a:rPr lang="en-US" baseline="30000" dirty="0" smtClean="0">
                <a:hlinkClick r:id="rId8" tooltip="See footnote a"/>
              </a:rPr>
              <a:t>a</a:t>
            </a:r>
            <a:r>
              <a:rPr lang="en-US" baseline="30000" dirty="0" smtClean="0"/>
              <a:t>]</a:t>
            </a:r>
            <a:r>
              <a:rPr lang="en-US" dirty="0" smtClean="0"/>
              <a:t>a bush; and he looked, and behold, the bush was burning with fire, yet the bush was not consumed. </a:t>
            </a:r>
            <a:r>
              <a:rPr lang="en-US" baseline="30000" dirty="0" smtClean="0"/>
              <a:t>3 </a:t>
            </a:r>
            <a:r>
              <a:rPr lang="en-US" dirty="0" smtClean="0"/>
              <a:t>So Moses said, “</a:t>
            </a:r>
            <a:r>
              <a:rPr lang="en-US" baseline="30000" dirty="0" smtClean="0"/>
              <a:t>[</a:t>
            </a:r>
            <a:r>
              <a:rPr lang="en-US" baseline="30000" dirty="0" smtClean="0">
                <a:hlinkClick r:id="rId9" tooltip="See footnote b"/>
              </a:rPr>
              <a:t>b</a:t>
            </a:r>
            <a:r>
              <a:rPr lang="en-US" baseline="30000" dirty="0" smtClean="0"/>
              <a:t>]</a:t>
            </a:r>
            <a:r>
              <a:rPr lang="en-US" dirty="0" smtClean="0"/>
              <a:t>I must turn aside now and see this </a:t>
            </a:r>
            <a:r>
              <a:rPr lang="en-US" baseline="30000" dirty="0" smtClean="0"/>
              <a:t>[</a:t>
            </a:r>
            <a:r>
              <a:rPr lang="en-US" baseline="30000" dirty="0" smtClean="0">
                <a:hlinkClick r:id="rId10" tooltip="See footnote c"/>
              </a:rPr>
              <a:t>c</a:t>
            </a:r>
            <a:r>
              <a:rPr lang="en-US" baseline="30000" dirty="0" smtClean="0"/>
              <a:t>]</a:t>
            </a:r>
            <a:r>
              <a:rPr lang="en-US" dirty="0" smtClean="0"/>
              <a:t>marvelous sight, why the bush is not burned up.” </a:t>
            </a:r>
            <a:r>
              <a:rPr lang="en-US" baseline="30000" dirty="0" smtClean="0"/>
              <a:t>4 </a:t>
            </a:r>
            <a:r>
              <a:rPr lang="en-US" dirty="0" smtClean="0"/>
              <a:t>When the </a:t>
            </a:r>
            <a:r>
              <a:rPr lang="en-US" cap="small" dirty="0" smtClean="0">
                <a:effectLst/>
              </a:rPr>
              <a:t>Lord</a:t>
            </a:r>
            <a:r>
              <a:rPr lang="en-US" dirty="0" smtClean="0"/>
              <a:t> saw that he turned aside to look, God called to him from the midst of the bush and said, “Moses, Moses!” And he said, “Here I am.” </a:t>
            </a:r>
            <a:r>
              <a:rPr lang="en-US" baseline="30000" dirty="0" smtClean="0"/>
              <a:t>5 </a:t>
            </a:r>
            <a:r>
              <a:rPr lang="en-US" dirty="0" smtClean="0"/>
              <a:t>Then He said, “Do not come near here; remove your sandals from your feet, for the place on which you are standing is holy ground.” </a:t>
            </a:r>
            <a:r>
              <a:rPr lang="en-US" baseline="30000" dirty="0" smtClean="0"/>
              <a:t>6 </a:t>
            </a:r>
            <a:r>
              <a:rPr lang="en-US" dirty="0" smtClean="0"/>
              <a:t>He said also, “I am the God of your father, the God of Abraham, the God of Isaac, and the God of Jacob.” Then Moses hid his face, for he was afraid to look at God.:</a:t>
            </a:r>
            <a:endParaRPr lang="en-US"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11</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TYPES of SPECIAL REVELATION:</a:t>
            </a:r>
          </a:p>
          <a:p>
            <a:r>
              <a:rPr lang="en-US" b="0" u="none" baseline="0" dirty="0" smtClean="0"/>
              <a:t>	</a:t>
            </a:r>
            <a:r>
              <a:rPr lang="en-US" b="1" u="sng" baseline="0" dirty="0" smtClean="0"/>
              <a:t>Dreams and Visions</a:t>
            </a:r>
          </a:p>
          <a:p>
            <a:r>
              <a:rPr lang="en-US" baseline="0" dirty="0" smtClean="0"/>
              <a:t>	</a:t>
            </a:r>
            <a:r>
              <a:rPr lang="en-US" b="1" baseline="0" dirty="0" smtClean="0"/>
              <a:t>Jacob’s Ladder </a:t>
            </a:r>
            <a:r>
              <a:rPr lang="en-US" baseline="0" dirty="0" smtClean="0"/>
              <a:t>Gen. 28:12-16, </a:t>
            </a:r>
            <a:r>
              <a:rPr lang="en-US" baseline="30000" dirty="0" smtClean="0"/>
              <a:t>12 </a:t>
            </a:r>
            <a:r>
              <a:rPr lang="en-US" dirty="0" smtClean="0"/>
              <a:t>He had a dream, and behold, a ladder was set on the earth with its top reaching to heaven; and behold, the angels of God were ascending and descending on it. </a:t>
            </a:r>
            <a:r>
              <a:rPr lang="en-US" baseline="30000" dirty="0" smtClean="0"/>
              <a:t>13 </a:t>
            </a:r>
            <a:r>
              <a:rPr lang="en-US" dirty="0" smtClean="0"/>
              <a:t>And behold, the </a:t>
            </a:r>
            <a:r>
              <a:rPr lang="en-US" cap="small" dirty="0" smtClean="0">
                <a:effectLst/>
              </a:rPr>
              <a:t>Lord</a:t>
            </a:r>
            <a:r>
              <a:rPr lang="en-US" dirty="0" smtClean="0"/>
              <a:t> stood </a:t>
            </a:r>
            <a:r>
              <a:rPr lang="en-US" baseline="30000" dirty="0" smtClean="0"/>
              <a:t>[</a:t>
            </a:r>
            <a:r>
              <a:rPr lang="en-US" baseline="30000" dirty="0" smtClean="0">
                <a:hlinkClick r:id="rId3" tooltip="See footnote a"/>
              </a:rPr>
              <a:t>a</a:t>
            </a:r>
            <a:r>
              <a:rPr lang="en-US" baseline="30000" dirty="0" smtClean="0"/>
              <a:t>]</a:t>
            </a:r>
            <a:r>
              <a:rPr lang="en-US" dirty="0" smtClean="0"/>
              <a:t>above it and said, “I am the </a:t>
            </a:r>
            <a:r>
              <a:rPr lang="en-US" cap="small" dirty="0" smtClean="0">
                <a:effectLst/>
              </a:rPr>
              <a:t>Lord</a:t>
            </a:r>
            <a:r>
              <a:rPr lang="en-US" dirty="0" smtClean="0"/>
              <a:t>, the God of your father Abraham and the God of Isaac; the land on which you lie, I will give it to you and to your </a:t>
            </a:r>
            <a:r>
              <a:rPr lang="en-US" baseline="30000" dirty="0" smtClean="0"/>
              <a:t>[</a:t>
            </a:r>
            <a:r>
              <a:rPr lang="en-US" baseline="30000" dirty="0" smtClean="0">
                <a:hlinkClick r:id="rId4" tooltip="See footnote b"/>
              </a:rPr>
              <a:t>b</a:t>
            </a:r>
            <a:r>
              <a:rPr lang="en-US" baseline="30000" dirty="0" smtClean="0"/>
              <a:t>]</a:t>
            </a:r>
            <a:r>
              <a:rPr lang="en-US" dirty="0" smtClean="0"/>
              <a:t>descendants. </a:t>
            </a:r>
            <a:r>
              <a:rPr lang="en-US" baseline="30000" dirty="0" smtClean="0"/>
              <a:t>14 </a:t>
            </a:r>
            <a:r>
              <a:rPr lang="en-US" dirty="0" smtClean="0"/>
              <a:t>Your </a:t>
            </a:r>
            <a:r>
              <a:rPr lang="en-US" baseline="30000" dirty="0" smtClean="0"/>
              <a:t>[</a:t>
            </a:r>
            <a:r>
              <a:rPr lang="en-US" baseline="30000" dirty="0" smtClean="0">
                <a:hlinkClick r:id="rId5" tooltip="See footnote c"/>
              </a:rPr>
              <a:t>c</a:t>
            </a:r>
            <a:r>
              <a:rPr lang="en-US" baseline="30000" dirty="0" smtClean="0"/>
              <a:t>]</a:t>
            </a:r>
            <a:r>
              <a:rPr lang="en-US" dirty="0" smtClean="0"/>
              <a:t>descendants will also be like the dust of the earth, and you will </a:t>
            </a:r>
            <a:r>
              <a:rPr lang="en-US" baseline="30000" dirty="0" smtClean="0"/>
              <a:t>[</a:t>
            </a:r>
            <a:r>
              <a:rPr lang="en-US" baseline="30000" dirty="0" smtClean="0">
                <a:hlinkClick r:id="rId6" tooltip="See footnote d"/>
              </a:rPr>
              <a:t>d</a:t>
            </a:r>
            <a:r>
              <a:rPr lang="en-US" baseline="30000" dirty="0" smtClean="0"/>
              <a:t>]</a:t>
            </a:r>
            <a:r>
              <a:rPr lang="en-US" dirty="0" smtClean="0"/>
              <a:t>spread out to the west and to the east and to the north and to the south; and in you and in your </a:t>
            </a:r>
            <a:r>
              <a:rPr lang="en-US" baseline="30000" dirty="0" smtClean="0"/>
              <a:t>[</a:t>
            </a:r>
            <a:r>
              <a:rPr lang="en-US" baseline="30000" dirty="0" smtClean="0">
                <a:hlinkClick r:id="rId7" tooltip="See footnote e"/>
              </a:rPr>
              <a:t>e</a:t>
            </a:r>
            <a:r>
              <a:rPr lang="en-US" baseline="30000" dirty="0" smtClean="0"/>
              <a:t>]</a:t>
            </a:r>
            <a:r>
              <a:rPr lang="en-US" dirty="0" smtClean="0"/>
              <a:t>descendants shall all the families of the earth be blessed. </a:t>
            </a:r>
            <a:r>
              <a:rPr lang="en-US" baseline="30000" dirty="0" smtClean="0"/>
              <a:t>15 </a:t>
            </a:r>
            <a:r>
              <a:rPr lang="en-US" dirty="0" smtClean="0"/>
              <a:t>Behold, I am with you and will keep you wherever you go, and will bring you back to this land; for I will not leave you until I have done what I have </a:t>
            </a:r>
            <a:r>
              <a:rPr lang="en-US" baseline="30000" dirty="0" smtClean="0"/>
              <a:t>[</a:t>
            </a:r>
            <a:r>
              <a:rPr lang="en-US" baseline="30000" dirty="0" smtClean="0">
                <a:hlinkClick r:id="rId8" tooltip="See footnote f"/>
              </a:rPr>
              <a:t>f</a:t>
            </a:r>
            <a:r>
              <a:rPr lang="en-US" baseline="30000" dirty="0" smtClean="0"/>
              <a:t>]</a:t>
            </a:r>
            <a:r>
              <a:rPr lang="en-US" dirty="0" smtClean="0"/>
              <a:t>promised you.” </a:t>
            </a:r>
            <a:r>
              <a:rPr lang="en-US" baseline="30000" dirty="0" smtClean="0"/>
              <a:t>16 </a:t>
            </a:r>
            <a:r>
              <a:rPr lang="en-US" dirty="0" smtClean="0"/>
              <a:t>Then Jacob awoke from his sleep and said, “Surely the </a:t>
            </a:r>
            <a:r>
              <a:rPr lang="en-US" cap="small" dirty="0" smtClean="0">
                <a:effectLst/>
              </a:rPr>
              <a:t>Lord</a:t>
            </a:r>
            <a:r>
              <a:rPr lang="en-US" dirty="0" smtClean="0"/>
              <a:t> is in this place, and I did not know it.” </a:t>
            </a:r>
          </a:p>
          <a:p>
            <a:r>
              <a:rPr lang="en-US" dirty="0" smtClean="0"/>
              <a:t>	</a:t>
            </a:r>
            <a:r>
              <a:rPr lang="en-US" b="1" dirty="0" smtClean="0"/>
              <a:t>Daniel- Daniel 2:19, 28, </a:t>
            </a:r>
            <a:r>
              <a:rPr lang="en-US" b="0" dirty="0" smtClean="0"/>
              <a:t>“</a:t>
            </a:r>
            <a:r>
              <a:rPr lang="en-US" dirty="0" smtClean="0"/>
              <a:t>Then the mystery was revealed to Daniel in a night vision. Then Daniel blessed the God of heaven;…” </a:t>
            </a:r>
            <a:r>
              <a:rPr lang="en-US" baseline="30000" dirty="0" smtClean="0"/>
              <a:t>28 </a:t>
            </a:r>
            <a:r>
              <a:rPr lang="en-US" dirty="0" smtClean="0"/>
              <a:t>However, there is a God in heaven who reveals mysteries, and He has made known to King Nebuchadnezzar what will take place in the </a:t>
            </a:r>
            <a:r>
              <a:rPr lang="en-US" baseline="30000" dirty="0" smtClean="0"/>
              <a:t>[</a:t>
            </a:r>
            <a:r>
              <a:rPr lang="en-US" baseline="30000" dirty="0" smtClean="0">
                <a:hlinkClick r:id="rId9" tooltip="See footnote a"/>
              </a:rPr>
              <a:t>a</a:t>
            </a:r>
            <a:r>
              <a:rPr lang="en-US" baseline="30000" dirty="0" smtClean="0"/>
              <a:t>]</a:t>
            </a:r>
            <a:r>
              <a:rPr lang="en-US" dirty="0" smtClean="0"/>
              <a:t>latter days. This was your dream and the visions </a:t>
            </a:r>
            <a:r>
              <a:rPr lang="en-US" baseline="30000" dirty="0" smtClean="0"/>
              <a:t>[</a:t>
            </a:r>
            <a:r>
              <a:rPr lang="en-US" baseline="30000" dirty="0" smtClean="0">
                <a:hlinkClick r:id="rId10" tooltip="See footnote b"/>
              </a:rPr>
              <a:t>b</a:t>
            </a:r>
            <a:r>
              <a:rPr lang="en-US" baseline="30000" dirty="0" smtClean="0"/>
              <a:t>]</a:t>
            </a:r>
            <a:r>
              <a:rPr lang="en-US" dirty="0" smtClean="0"/>
              <a:t>in your mind </a:t>
            </a:r>
            <a:r>
              <a:rPr lang="en-US" i="1" dirty="0" smtClean="0"/>
              <a:t>while</a:t>
            </a:r>
            <a:r>
              <a:rPr lang="en-US" dirty="0" smtClean="0"/>
              <a:t> on your bed.”</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12</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TYPES of SPECIAL REVELATION:</a:t>
            </a:r>
          </a:p>
          <a:p>
            <a:r>
              <a:rPr lang="en-US" b="0" u="none" baseline="0" dirty="0" smtClean="0"/>
              <a:t>	</a:t>
            </a:r>
            <a:r>
              <a:rPr lang="en-US" b="1" u="sng" baseline="0" dirty="0" smtClean="0"/>
              <a:t>Dreams and Visions</a:t>
            </a:r>
          </a:p>
          <a:p>
            <a:r>
              <a:rPr lang="en-US" baseline="0" dirty="0" smtClean="0"/>
              <a:t>	</a:t>
            </a:r>
            <a:r>
              <a:rPr lang="en-US" b="1" baseline="0" dirty="0" smtClean="0"/>
              <a:t>Jacob’s Ladder </a:t>
            </a:r>
            <a:r>
              <a:rPr lang="en-US" baseline="0" dirty="0" smtClean="0"/>
              <a:t>Gen. 28:12-16, </a:t>
            </a:r>
            <a:r>
              <a:rPr lang="en-US" baseline="30000" dirty="0" smtClean="0"/>
              <a:t>12 </a:t>
            </a:r>
            <a:r>
              <a:rPr lang="en-US" dirty="0" smtClean="0"/>
              <a:t>He had a dream, and behold, a ladder was set on the earth with its top reaching to heaven; and behold, the angels of God were ascending and descending on it. </a:t>
            </a:r>
            <a:r>
              <a:rPr lang="en-US" baseline="30000" dirty="0" smtClean="0"/>
              <a:t>13 </a:t>
            </a:r>
            <a:r>
              <a:rPr lang="en-US" dirty="0" smtClean="0"/>
              <a:t>And behold, the </a:t>
            </a:r>
            <a:r>
              <a:rPr lang="en-US" cap="small" dirty="0" smtClean="0">
                <a:effectLst/>
              </a:rPr>
              <a:t>Lord</a:t>
            </a:r>
            <a:r>
              <a:rPr lang="en-US" dirty="0" smtClean="0"/>
              <a:t> stood </a:t>
            </a:r>
            <a:r>
              <a:rPr lang="en-US" baseline="30000" dirty="0" smtClean="0"/>
              <a:t>[</a:t>
            </a:r>
            <a:r>
              <a:rPr lang="en-US" baseline="30000" dirty="0" smtClean="0">
                <a:hlinkClick r:id="rId3" tooltip="See footnote a"/>
              </a:rPr>
              <a:t>a</a:t>
            </a:r>
            <a:r>
              <a:rPr lang="en-US" baseline="30000" dirty="0" smtClean="0"/>
              <a:t>]</a:t>
            </a:r>
            <a:r>
              <a:rPr lang="en-US" dirty="0" smtClean="0"/>
              <a:t>above it and said, “I am the </a:t>
            </a:r>
            <a:r>
              <a:rPr lang="en-US" cap="small" dirty="0" smtClean="0">
                <a:effectLst/>
              </a:rPr>
              <a:t>Lord</a:t>
            </a:r>
            <a:r>
              <a:rPr lang="en-US" dirty="0" smtClean="0"/>
              <a:t>, the God of your father Abraham and the God of Isaac; the land on which you lie, I will give it to you and to your </a:t>
            </a:r>
            <a:r>
              <a:rPr lang="en-US" baseline="30000" dirty="0" smtClean="0"/>
              <a:t>[</a:t>
            </a:r>
            <a:r>
              <a:rPr lang="en-US" baseline="30000" dirty="0" smtClean="0">
                <a:hlinkClick r:id="rId4" tooltip="See footnote b"/>
              </a:rPr>
              <a:t>b</a:t>
            </a:r>
            <a:r>
              <a:rPr lang="en-US" baseline="30000" dirty="0" smtClean="0"/>
              <a:t>]</a:t>
            </a:r>
            <a:r>
              <a:rPr lang="en-US" dirty="0" smtClean="0"/>
              <a:t>descendants. </a:t>
            </a:r>
            <a:r>
              <a:rPr lang="en-US" baseline="30000" dirty="0" smtClean="0"/>
              <a:t>14 </a:t>
            </a:r>
            <a:r>
              <a:rPr lang="en-US" dirty="0" smtClean="0"/>
              <a:t>Your </a:t>
            </a:r>
            <a:r>
              <a:rPr lang="en-US" baseline="30000" dirty="0" smtClean="0"/>
              <a:t>[</a:t>
            </a:r>
            <a:r>
              <a:rPr lang="en-US" baseline="30000" dirty="0" smtClean="0">
                <a:hlinkClick r:id="rId5" tooltip="See footnote c"/>
              </a:rPr>
              <a:t>c</a:t>
            </a:r>
            <a:r>
              <a:rPr lang="en-US" baseline="30000" dirty="0" smtClean="0"/>
              <a:t>]</a:t>
            </a:r>
            <a:r>
              <a:rPr lang="en-US" dirty="0" smtClean="0"/>
              <a:t>descendants will also be like the dust of the earth, and you will </a:t>
            </a:r>
            <a:r>
              <a:rPr lang="en-US" baseline="30000" dirty="0" smtClean="0"/>
              <a:t>[</a:t>
            </a:r>
            <a:r>
              <a:rPr lang="en-US" baseline="30000" dirty="0" smtClean="0">
                <a:hlinkClick r:id="rId6" tooltip="See footnote d"/>
              </a:rPr>
              <a:t>d</a:t>
            </a:r>
            <a:r>
              <a:rPr lang="en-US" baseline="30000" dirty="0" smtClean="0"/>
              <a:t>]</a:t>
            </a:r>
            <a:r>
              <a:rPr lang="en-US" dirty="0" smtClean="0"/>
              <a:t>spread out to the west and to the east and to the north and to the south; and in you and in your </a:t>
            </a:r>
            <a:r>
              <a:rPr lang="en-US" baseline="30000" dirty="0" smtClean="0"/>
              <a:t>[</a:t>
            </a:r>
            <a:r>
              <a:rPr lang="en-US" baseline="30000" dirty="0" smtClean="0">
                <a:hlinkClick r:id="rId7" tooltip="See footnote e"/>
              </a:rPr>
              <a:t>e</a:t>
            </a:r>
            <a:r>
              <a:rPr lang="en-US" baseline="30000" dirty="0" smtClean="0"/>
              <a:t>]</a:t>
            </a:r>
            <a:r>
              <a:rPr lang="en-US" dirty="0" smtClean="0"/>
              <a:t>descendants shall all the families of the earth be blessed. </a:t>
            </a:r>
            <a:r>
              <a:rPr lang="en-US" baseline="30000" dirty="0" smtClean="0"/>
              <a:t>15 </a:t>
            </a:r>
            <a:r>
              <a:rPr lang="en-US" dirty="0" smtClean="0"/>
              <a:t>Behold, I am with you and will keep you wherever you go, and will bring you back to this land; for I will not leave you until I have done what I have </a:t>
            </a:r>
            <a:r>
              <a:rPr lang="en-US" baseline="30000" dirty="0" smtClean="0"/>
              <a:t>[</a:t>
            </a:r>
            <a:r>
              <a:rPr lang="en-US" baseline="30000" dirty="0" smtClean="0">
                <a:hlinkClick r:id="rId8" tooltip="See footnote f"/>
              </a:rPr>
              <a:t>f</a:t>
            </a:r>
            <a:r>
              <a:rPr lang="en-US" baseline="30000" dirty="0" smtClean="0"/>
              <a:t>]</a:t>
            </a:r>
            <a:r>
              <a:rPr lang="en-US" dirty="0" smtClean="0"/>
              <a:t>promised you.” </a:t>
            </a:r>
            <a:r>
              <a:rPr lang="en-US" baseline="30000" dirty="0" smtClean="0"/>
              <a:t>16 </a:t>
            </a:r>
            <a:r>
              <a:rPr lang="en-US" dirty="0" smtClean="0"/>
              <a:t>Then Jacob awoke from his sleep and said, “Surely the </a:t>
            </a:r>
            <a:r>
              <a:rPr lang="en-US" cap="small" dirty="0" smtClean="0">
                <a:effectLst/>
              </a:rPr>
              <a:t>Lord</a:t>
            </a:r>
            <a:r>
              <a:rPr lang="en-US" dirty="0" smtClean="0"/>
              <a:t> is in this place, and I did not know it.” </a:t>
            </a:r>
          </a:p>
          <a:p>
            <a:r>
              <a:rPr lang="en-US" dirty="0" smtClean="0"/>
              <a:t>	</a:t>
            </a:r>
            <a:r>
              <a:rPr lang="en-US" b="1" dirty="0" smtClean="0"/>
              <a:t>Daniel- Daniel 2:19, 28, </a:t>
            </a:r>
            <a:r>
              <a:rPr lang="en-US" b="0" dirty="0" smtClean="0"/>
              <a:t>“</a:t>
            </a:r>
            <a:r>
              <a:rPr lang="en-US" dirty="0" smtClean="0"/>
              <a:t>Then the mystery was revealed to Daniel in a night vision. Then Daniel blessed the God of heaven;…” </a:t>
            </a:r>
            <a:r>
              <a:rPr lang="en-US" baseline="30000" dirty="0" smtClean="0"/>
              <a:t>28 </a:t>
            </a:r>
            <a:r>
              <a:rPr lang="en-US" dirty="0" smtClean="0"/>
              <a:t>However, there is a God in heaven who reveals mysteries, and He has made known to King Nebuchadnezzar what will take place in the </a:t>
            </a:r>
            <a:r>
              <a:rPr lang="en-US" baseline="30000" dirty="0" smtClean="0"/>
              <a:t>[</a:t>
            </a:r>
            <a:r>
              <a:rPr lang="en-US" baseline="30000" dirty="0" smtClean="0">
                <a:hlinkClick r:id="rId9" tooltip="See footnote a"/>
              </a:rPr>
              <a:t>a</a:t>
            </a:r>
            <a:r>
              <a:rPr lang="en-US" baseline="30000" dirty="0" smtClean="0"/>
              <a:t>]</a:t>
            </a:r>
            <a:r>
              <a:rPr lang="en-US" dirty="0" smtClean="0"/>
              <a:t>latter days. </a:t>
            </a:r>
            <a:r>
              <a:rPr lang="en-US" smtClean="0"/>
              <a:t>This was your dream and the visions </a:t>
            </a:r>
            <a:r>
              <a:rPr lang="en-US" baseline="30000" smtClean="0"/>
              <a:t>[</a:t>
            </a:r>
            <a:r>
              <a:rPr lang="en-US" baseline="30000" smtClean="0">
                <a:hlinkClick r:id="rId10" tooltip="See footnote b"/>
              </a:rPr>
              <a:t>b</a:t>
            </a:r>
            <a:r>
              <a:rPr lang="en-US" baseline="30000" smtClean="0"/>
              <a:t>]</a:t>
            </a:r>
            <a:r>
              <a:rPr lang="en-US" smtClean="0"/>
              <a:t>in your mind </a:t>
            </a:r>
            <a:r>
              <a:rPr lang="en-US" i="1" smtClean="0"/>
              <a:t>while</a:t>
            </a:r>
            <a:r>
              <a:rPr lang="en-US" smtClean="0"/>
              <a:t> on your bed.”</a:t>
            </a:r>
            <a:endParaRPr lang="en-US"/>
          </a:p>
        </p:txBody>
      </p:sp>
      <p:sp>
        <p:nvSpPr>
          <p:cNvPr id="4" name="Slide Number Placeholder 3"/>
          <p:cNvSpPr>
            <a:spLocks noGrp="1"/>
          </p:cNvSpPr>
          <p:nvPr>
            <p:ph type="sldNum" sz="quarter" idx="10"/>
          </p:nvPr>
        </p:nvSpPr>
        <p:spPr/>
        <p:txBody>
          <a:bodyPr/>
          <a:lstStyle/>
          <a:p>
            <a:fld id="{93FA0767-2BF7-4398-8774-DDF337EA58A9}" type="slidenum">
              <a:rPr lang="en-US" smtClean="0"/>
              <a:t>13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Sufficiency of Special revelation</a:t>
            </a:r>
          </a:p>
          <a:p>
            <a:r>
              <a:rPr lang="en-US" baseline="0" dirty="0" smtClean="0"/>
              <a:t>	1. </a:t>
            </a:r>
            <a:r>
              <a:rPr lang="en-US" sz="1200" dirty="0" smtClean="0"/>
              <a:t>Special revelation, through His written word, the Bible, goes beyond natural revelation.</a:t>
            </a:r>
          </a:p>
          <a:p>
            <a:r>
              <a:rPr lang="en-US" sz="1200" dirty="0" smtClean="0"/>
              <a:t>	2. It is sufficient to lead one to Salvation</a:t>
            </a:r>
          </a:p>
          <a:p>
            <a:r>
              <a:rPr lang="en-US" sz="1200" dirty="0" smtClean="0"/>
              <a:t>	3. But does not reveal everything about God to man.</a:t>
            </a:r>
            <a:endParaRPr lang="en-US" sz="110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Sufficiency of Special revelation</a:t>
            </a:r>
          </a:p>
          <a:p>
            <a:r>
              <a:rPr lang="en-US" baseline="0" dirty="0" smtClean="0"/>
              <a:t>	1. </a:t>
            </a:r>
            <a:r>
              <a:rPr lang="en-US" sz="1200" dirty="0" smtClean="0"/>
              <a:t> 2</a:t>
            </a:r>
            <a:r>
              <a:rPr lang="en-US" sz="1200" baseline="0" dirty="0" smtClean="0"/>
              <a:t> Timothy shows that the Bible is sufficient for:</a:t>
            </a:r>
          </a:p>
          <a:p>
            <a:r>
              <a:rPr lang="en-US" sz="1200" baseline="0" dirty="0" smtClean="0"/>
              <a:t>		a. Salvation and</a:t>
            </a:r>
          </a:p>
          <a:p>
            <a:r>
              <a:rPr lang="en-US" sz="1200" baseline="0" dirty="0" smtClean="0"/>
              <a:t>		b. Equipping the Saints</a:t>
            </a:r>
          </a:p>
          <a:p>
            <a:r>
              <a:rPr lang="en-US" sz="1200" baseline="0" dirty="0" smtClean="0"/>
              <a:t>	2. Yet Scriptures do not reveal everything to Christians</a:t>
            </a:r>
          </a:p>
          <a:p>
            <a:r>
              <a:rPr lang="en-US" sz="1200" baseline="0" dirty="0" smtClean="0"/>
              <a:t>		a. Some things are left in the mystery of God (Deut. 29:29; Rom. 11:33</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15</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smtClean="0"/>
              <a:t>Languages</a:t>
            </a:r>
            <a:endParaRPr lang="en-US" sz="3200" dirty="0" smtClean="0">
              <a:sym typeface="Wingdings" panose="05000000000000000000" pitchFamily="2" charset="2"/>
            </a:endParaRPr>
          </a:p>
          <a:p>
            <a:pPr lvl="2"/>
            <a:r>
              <a:rPr lang="en-US" sz="2800" dirty="0" smtClean="0">
                <a:sym typeface="Wingdings" panose="05000000000000000000" pitchFamily="2" charset="2"/>
              </a:rPr>
              <a:t>Old Testament	 Hebrew &amp; Aramaic (Daniel 2-6</a:t>
            </a:r>
            <a:r>
              <a:rPr lang="en-US" sz="2800" baseline="0" dirty="0" smtClean="0">
                <a:sym typeface="Wingdings" panose="05000000000000000000" pitchFamily="2" charset="2"/>
              </a:rPr>
              <a:t> and Ezra 4-7 written in Aramaic)</a:t>
            </a:r>
            <a:endParaRPr lang="en-US" sz="2800" dirty="0" smtClean="0">
              <a:sym typeface="Wingdings" panose="05000000000000000000" pitchFamily="2" charset="2"/>
            </a:endParaRPr>
          </a:p>
          <a:p>
            <a:pPr marL="685800" lvl="2" indent="0">
              <a:buNone/>
            </a:pPr>
            <a:endParaRPr lang="en-US" sz="2800" dirty="0" smtClean="0">
              <a:sym typeface="Wingdings" panose="05000000000000000000" pitchFamily="2" charset="2"/>
            </a:endParaRPr>
          </a:p>
          <a:p>
            <a:pPr lvl="2"/>
            <a:r>
              <a:rPr lang="en-US" sz="2600" dirty="0" smtClean="0">
                <a:sym typeface="Wingdings" panose="05000000000000000000" pitchFamily="2" charset="2"/>
              </a:rPr>
              <a:t>Septuagint		 a Greek translation of the Old Testament written in 3 B.C. </a:t>
            </a:r>
          </a:p>
          <a:p>
            <a:pPr lvl="2"/>
            <a:r>
              <a:rPr lang="en-US" sz="2600" dirty="0" smtClean="0">
                <a:sym typeface="Wingdings" panose="05000000000000000000" pitchFamily="2" charset="2"/>
              </a:rPr>
              <a:t>			Also</a:t>
            </a:r>
            <a:r>
              <a:rPr lang="en-US" sz="2600" baseline="0" dirty="0" smtClean="0">
                <a:sym typeface="Wingdings" panose="05000000000000000000" pitchFamily="2" charset="2"/>
              </a:rPr>
              <a:t> called the LXX (Roman numeral for 70</a:t>
            </a:r>
          </a:p>
          <a:p>
            <a:pPr lvl="2"/>
            <a:r>
              <a:rPr lang="en-US" sz="2600" baseline="0" dirty="0" smtClean="0">
                <a:sym typeface="Wingdings" panose="05000000000000000000" pitchFamily="2" charset="2"/>
              </a:rPr>
              <a:t>			since it was the work of 70 Jewish elders</a:t>
            </a:r>
            <a:endParaRPr lang="en-US" sz="2600" dirty="0" smtClean="0">
              <a:sym typeface="Wingdings" panose="05000000000000000000" pitchFamily="2" charset="2"/>
            </a:endParaRPr>
          </a:p>
          <a:p>
            <a:pPr lvl="2"/>
            <a:r>
              <a:rPr lang="en-US" sz="2600" dirty="0" smtClean="0">
                <a:sym typeface="Wingdings" panose="05000000000000000000" pitchFamily="2" charset="2"/>
              </a:rPr>
              <a:t>New Testament	 Greek</a:t>
            </a:r>
            <a:endParaRPr lang="en-US" sz="2400" dirty="0" smtClean="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18</a:t>
            </a:fld>
            <a:endParaRPr lang="en-US"/>
          </a:p>
        </p:txBody>
      </p:sp>
    </p:spTree>
    <p:extLst>
      <p:ext uri="{BB962C8B-B14F-4D97-AF65-F5344CB8AC3E}">
        <p14:creationId xmlns:p14="http://schemas.microsoft.com/office/powerpoint/2010/main" val="2179681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smtClean="0"/>
              <a:t>Titles of the Bible</a:t>
            </a:r>
            <a:endParaRPr lang="en-US" sz="3200" dirty="0" smtClean="0">
              <a:sym typeface="Wingdings" panose="05000000000000000000" pitchFamily="2" charset="2"/>
            </a:endParaRPr>
          </a:p>
          <a:p>
            <a:pPr lvl="2"/>
            <a:r>
              <a:rPr lang="en-US" sz="2800" b="1" dirty="0" smtClean="0">
                <a:sym typeface="Wingdings" panose="05000000000000000000" pitchFamily="2" charset="2"/>
              </a:rPr>
              <a:t>Bible-</a:t>
            </a:r>
            <a:r>
              <a:rPr lang="en-US" sz="2800" dirty="0" smtClean="0">
                <a:sym typeface="Wingdings" panose="05000000000000000000" pitchFamily="2" charset="2"/>
              </a:rPr>
              <a:t> Meaning book or scroll; became known</a:t>
            </a:r>
            <a:r>
              <a:rPr lang="en-US" sz="2800" baseline="0" dirty="0" smtClean="0">
                <a:sym typeface="Wingdings" panose="05000000000000000000" pitchFamily="2" charset="2"/>
              </a:rPr>
              <a:t> as </a:t>
            </a:r>
            <a:r>
              <a:rPr lang="en-US" sz="2800" i="1" baseline="0" dirty="0" smtClean="0">
                <a:sym typeface="Wingdings" panose="05000000000000000000" pitchFamily="2" charset="2"/>
              </a:rPr>
              <a:t>THE BOOK</a:t>
            </a:r>
            <a:endParaRPr lang="en-US" sz="2800" dirty="0" smtClean="0">
              <a:sym typeface="Wingdings" panose="05000000000000000000" pitchFamily="2" charset="2"/>
            </a:endParaRPr>
          </a:p>
          <a:p>
            <a:pPr lvl="2"/>
            <a:r>
              <a:rPr lang="en-US" sz="2800" b="1" dirty="0" smtClean="0">
                <a:sym typeface="Wingdings" panose="05000000000000000000" pitchFamily="2" charset="2"/>
              </a:rPr>
              <a:t>Canon-</a:t>
            </a:r>
            <a:r>
              <a:rPr lang="en-US" sz="2800" dirty="0" smtClean="0">
                <a:sym typeface="Wingdings" panose="05000000000000000000" pitchFamily="2" charset="2"/>
              </a:rPr>
              <a:t> Greek word means </a:t>
            </a:r>
            <a:r>
              <a:rPr lang="en-US" sz="2800" i="1" dirty="0" smtClean="0">
                <a:sym typeface="Wingdings" panose="05000000000000000000" pitchFamily="2" charset="2"/>
              </a:rPr>
              <a:t>RULE</a:t>
            </a:r>
            <a:r>
              <a:rPr lang="en-US" sz="2800" i="0" dirty="0" smtClean="0">
                <a:sym typeface="Wingdings" panose="05000000000000000000" pitchFamily="2" charset="2"/>
              </a:rPr>
              <a:t>;</a:t>
            </a:r>
            <a:r>
              <a:rPr lang="en-US" sz="2800" i="0" baseline="0" dirty="0" smtClean="0">
                <a:sym typeface="Wingdings" panose="05000000000000000000" pitchFamily="2" charset="2"/>
              </a:rPr>
              <a:t> came to mean the Scripture itself</a:t>
            </a:r>
            <a:endParaRPr lang="en-US" sz="2800" dirty="0" smtClean="0">
              <a:sym typeface="Wingdings" panose="05000000000000000000" pitchFamily="2" charset="2"/>
            </a:endParaRPr>
          </a:p>
          <a:p>
            <a:pPr lvl="2"/>
            <a:r>
              <a:rPr lang="en-US" sz="2800" dirty="0" smtClean="0">
                <a:sym typeface="Wingdings" panose="05000000000000000000" pitchFamily="2" charset="2"/>
              </a:rPr>
              <a:t>Scripture- John 7:38- </a:t>
            </a:r>
            <a:r>
              <a:rPr lang="en-US" sz="2800" i="1" dirty="0" smtClean="0"/>
              <a:t>He who believes in Me, as the Scripture said, ‘From </a:t>
            </a:r>
            <a:r>
              <a:rPr lang="en-US" sz="2800" i="1" baseline="30000" dirty="0" smtClean="0"/>
              <a:t>[</a:t>
            </a:r>
            <a:r>
              <a:rPr lang="en-US" sz="2800" i="1" baseline="30000" dirty="0" smtClean="0">
                <a:hlinkClick r:id="rId3" tooltip="See footnote a"/>
              </a:rPr>
              <a:t>a</a:t>
            </a:r>
            <a:r>
              <a:rPr lang="en-US" sz="2800" i="1" baseline="30000" dirty="0" smtClean="0"/>
              <a:t>]</a:t>
            </a:r>
            <a:r>
              <a:rPr lang="en-US" sz="2800" i="1" dirty="0" smtClean="0"/>
              <a:t>his innermost being will flow rivers of living water.’”</a:t>
            </a:r>
            <a:endParaRPr lang="en-US" sz="2800" i="1" dirty="0" smtClean="0">
              <a:sym typeface="Wingdings" panose="05000000000000000000" pitchFamily="2" charset="2"/>
            </a:endParaRPr>
          </a:p>
          <a:p>
            <a:pPr lvl="2"/>
            <a:r>
              <a:rPr lang="en-US" sz="2800" b="1" dirty="0" smtClean="0">
                <a:sym typeface="Wingdings" panose="05000000000000000000" pitchFamily="2" charset="2"/>
              </a:rPr>
              <a:t>The Writings- </a:t>
            </a:r>
            <a:r>
              <a:rPr lang="en-US" sz="2800" dirty="0" smtClean="0">
                <a:sym typeface="Wingdings" panose="05000000000000000000" pitchFamily="2" charset="2"/>
              </a:rPr>
              <a:t>2 Timothy 3:15-</a:t>
            </a:r>
            <a:r>
              <a:rPr lang="en-US" sz="2800" baseline="30000" dirty="0" smtClean="0"/>
              <a:t> </a:t>
            </a:r>
            <a:r>
              <a:rPr lang="en-US" sz="2800" i="1" baseline="30000" dirty="0" smtClean="0"/>
              <a:t>”</a:t>
            </a:r>
            <a:r>
              <a:rPr lang="en-US" sz="2800" i="1" dirty="0" smtClean="0"/>
              <a:t>and that from childhood you have known the sacred writings which are able to give you the wisdom that leads to salvation through faith which is in Christ Jesus.”</a:t>
            </a:r>
            <a:endParaRPr lang="en-US" sz="2800" i="1" dirty="0" smtClean="0">
              <a:sym typeface="Wingdings" panose="05000000000000000000" pitchFamily="2" charset="2"/>
            </a:endParaRPr>
          </a:p>
          <a:p>
            <a:pPr lvl="2"/>
            <a:r>
              <a:rPr lang="en-US" sz="2800" b="1" dirty="0" smtClean="0">
                <a:sym typeface="Wingdings" panose="05000000000000000000" pitchFamily="2" charset="2"/>
              </a:rPr>
              <a:t>The Word of God- </a:t>
            </a:r>
            <a:r>
              <a:rPr lang="en-US" sz="2800" dirty="0" smtClean="0">
                <a:sym typeface="Wingdings" panose="05000000000000000000" pitchFamily="2" charset="2"/>
              </a:rPr>
              <a:t>1 Thessalonians 2:13- </a:t>
            </a:r>
            <a:r>
              <a:rPr lang="en-US" sz="2800" i="1" dirty="0" smtClean="0">
                <a:sym typeface="Wingdings" panose="05000000000000000000" pitchFamily="2" charset="2"/>
              </a:rPr>
              <a:t>“</a:t>
            </a:r>
            <a:r>
              <a:rPr lang="en-US" sz="2800" i="1" dirty="0" smtClean="0"/>
              <a:t>For this reason we also constantly thank God that when you received the word of God which you heard from us, you accepted it not as the word of men, but for what it really is, the word of God, which also performs its work in you who believe.”</a:t>
            </a:r>
            <a:endParaRPr lang="en-US" sz="2800" i="1" dirty="0" smtClean="0">
              <a:sym typeface="Wingdings" panose="05000000000000000000" pitchFamily="2" charset="2"/>
            </a:endParaRPr>
          </a:p>
          <a:p>
            <a:pPr lvl="2"/>
            <a:r>
              <a:rPr lang="en-US" sz="2800" b="1" dirty="0" smtClean="0">
                <a:sym typeface="Wingdings" panose="05000000000000000000" pitchFamily="2" charset="2"/>
              </a:rPr>
              <a:t>The Law, Prophets, and Psalms- </a:t>
            </a:r>
            <a:r>
              <a:rPr lang="en-US" sz="2800" dirty="0" smtClean="0">
                <a:sym typeface="Wingdings" panose="05000000000000000000" pitchFamily="2" charset="2"/>
              </a:rPr>
              <a:t>Luke 24:4-</a:t>
            </a:r>
            <a:r>
              <a:rPr lang="en-US" sz="2800" baseline="0" dirty="0" smtClean="0">
                <a:sym typeface="Wingdings" panose="05000000000000000000" pitchFamily="2" charset="2"/>
              </a:rPr>
              <a:t> </a:t>
            </a:r>
            <a:r>
              <a:rPr lang="en-US" sz="2800" i="1" baseline="0" dirty="0" smtClean="0">
                <a:sym typeface="Wingdings" panose="05000000000000000000" pitchFamily="2" charset="2"/>
              </a:rPr>
              <a:t>“</a:t>
            </a:r>
            <a:r>
              <a:rPr lang="en-US" sz="2400" i="1" dirty="0" smtClean="0"/>
              <a:t>Now He said to them, “These are My words which I spoke to you while I was still with you, that all things which are written about Me in the Law of Moses and the Prophets and the Psalms must be fulfilled.”</a:t>
            </a:r>
            <a:endParaRPr lang="en-US" sz="2400" i="1" dirty="0" smtClean="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19</a:t>
            </a:fld>
            <a:endParaRPr lang="en-US"/>
          </a:p>
        </p:txBody>
      </p:sp>
    </p:spTree>
    <p:extLst>
      <p:ext uri="{BB962C8B-B14F-4D97-AF65-F5344CB8AC3E}">
        <p14:creationId xmlns:p14="http://schemas.microsoft.com/office/powerpoint/2010/main" val="2179681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word “TESTAMENT” is from the Latin </a:t>
            </a:r>
            <a:r>
              <a:rPr lang="en-US" i="1" baseline="0" dirty="0" err="1" smtClean="0"/>
              <a:t>Testamentum</a:t>
            </a:r>
            <a:r>
              <a:rPr lang="en-US" i="0" baseline="0" dirty="0" smtClean="0"/>
              <a:t> meaning a will.  </a:t>
            </a:r>
          </a:p>
          <a:p>
            <a:r>
              <a:rPr lang="en-US" i="0" baseline="0" dirty="0" smtClean="0"/>
              <a:t>	The Greek word for “Will is </a:t>
            </a:r>
            <a:r>
              <a:rPr lang="en-US" i="1" baseline="0" dirty="0" err="1" smtClean="0"/>
              <a:t>suntheke</a:t>
            </a:r>
            <a:r>
              <a:rPr lang="en-US" i="1" baseline="0" dirty="0" smtClean="0"/>
              <a:t>, </a:t>
            </a:r>
            <a:r>
              <a:rPr lang="en-US" i="0" baseline="0" dirty="0" smtClean="0"/>
              <a:t>meaning an agreement or a covenant entered into by contracting parties.</a:t>
            </a:r>
          </a:p>
          <a:p>
            <a:r>
              <a:rPr lang="en-US" i="0" baseline="0" dirty="0" smtClean="0"/>
              <a:t>	</a:t>
            </a:r>
          </a:p>
          <a:p>
            <a:r>
              <a:rPr lang="en-US" i="0" baseline="0" dirty="0" smtClean="0"/>
              <a:t>	1. The Old Testament was based on the Old Covenant (Exodus 19:5 Deut. 28:1,15)</a:t>
            </a:r>
          </a:p>
          <a:p>
            <a:r>
              <a:rPr lang="en-US" i="0" baseline="0" dirty="0" smtClean="0"/>
              <a:t>		a. It was a covenant of obedience and blessing.</a:t>
            </a:r>
          </a:p>
          <a:p>
            <a:r>
              <a:rPr lang="en-US" i="0" baseline="0" dirty="0" smtClean="0"/>
              <a:t>	2. The New Testament is based on the New Covenant </a:t>
            </a:r>
          </a:p>
          <a:p>
            <a:r>
              <a:rPr lang="en-US" i="0" baseline="0" dirty="0" smtClean="0"/>
              <a:t>		a. The New Covenant is better than the Old (Heb. 7:22; 8:6)</a:t>
            </a:r>
          </a:p>
          <a:p>
            <a:r>
              <a:rPr lang="en-US" i="0" baseline="0" dirty="0" smtClean="0"/>
              <a:t>		b. The Old Covenant has passed away (Heb. 8:13)</a:t>
            </a:r>
          </a:p>
          <a:p>
            <a:r>
              <a:rPr lang="en-US" i="0" baseline="0" dirty="0" smtClean="0"/>
              <a:t>		c. The New Covenant is through Christ’s blood (Luke 22:20)</a:t>
            </a:r>
          </a:p>
          <a:p>
            <a:r>
              <a:rPr lang="en-US" i="0" baseline="0" dirty="0" smtClean="0"/>
              <a:t>		d. The New Covenant is not of the Law but of the Spirit (2 Corinthians 3:5-6)</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20</a:t>
            </a:fld>
            <a:endParaRPr lang="en-US"/>
          </a:p>
        </p:txBody>
      </p:sp>
    </p:spTree>
    <p:extLst>
      <p:ext uri="{BB962C8B-B14F-4D97-AF65-F5344CB8AC3E}">
        <p14:creationId xmlns:p14="http://schemas.microsoft.com/office/powerpoint/2010/main" val="2179681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Apocrypha </a:t>
            </a:r>
          </a:p>
          <a:p>
            <a:r>
              <a:rPr lang="en-US" baseline="0" dirty="0" smtClean="0"/>
              <a:t>	1. Means “Hidden”</a:t>
            </a:r>
          </a:p>
          <a:p>
            <a:r>
              <a:rPr lang="en-US" baseline="0" dirty="0" smtClean="0"/>
              <a:t>	2. Not inspired because: </a:t>
            </a:r>
          </a:p>
          <a:p>
            <a:r>
              <a:rPr lang="en-US" baseline="0" dirty="0" smtClean="0"/>
              <a:t>		a. Never quoted in the New Testament</a:t>
            </a:r>
          </a:p>
          <a:p>
            <a:r>
              <a:rPr lang="en-US" baseline="0" dirty="0" smtClean="0"/>
              <a:t>			1. Christ never mentions them in His list in Luke 24:44</a:t>
            </a:r>
          </a:p>
          <a:p>
            <a:r>
              <a:rPr lang="en-US" baseline="0" dirty="0" smtClean="0"/>
              <a:t>			2. They lack the endorsement of the ancient Jewish writers</a:t>
            </a:r>
          </a:p>
          <a:p>
            <a:r>
              <a:rPr lang="en-US" baseline="0" dirty="0" smtClean="0"/>
              <a:t>		b. Content problems Examples:</a:t>
            </a:r>
          </a:p>
          <a:p>
            <a:r>
              <a:rPr lang="en-US" baseline="0" dirty="0" smtClean="0"/>
              <a:t>			1. </a:t>
            </a:r>
            <a:r>
              <a:rPr lang="en-US" sz="1200" baseline="0" dirty="0" err="1" smtClean="0"/>
              <a:t>Tobit</a:t>
            </a:r>
            <a:r>
              <a:rPr lang="en-US" sz="1200" baseline="0" dirty="0" smtClean="0"/>
              <a:t> teaches that almsgiving can save you from death and the dark abode (</a:t>
            </a:r>
            <a:r>
              <a:rPr lang="en-US" sz="1200" baseline="0" dirty="0" err="1" smtClean="0"/>
              <a:t>Tobit</a:t>
            </a:r>
            <a:r>
              <a:rPr lang="en-US" sz="1200" baseline="0" dirty="0" smtClean="0"/>
              <a:t> 4:8-10; 12;9)</a:t>
            </a:r>
          </a:p>
          <a:p>
            <a:r>
              <a:rPr lang="en-US" sz="1200" baseline="0" dirty="0" smtClean="0"/>
              <a:t>			2. Second Maccabees 12:43-36 states that one came make atonement for the dead.</a:t>
            </a:r>
          </a:p>
          <a:p>
            <a:r>
              <a:rPr lang="en-US" sz="1200" baseline="0" dirty="0" smtClean="0"/>
              <a:t>			3. It’s clear that these teachings are inconsistent with Biblical teachings</a:t>
            </a:r>
          </a:p>
          <a:p>
            <a:r>
              <a:rPr lang="en-US" sz="1200" baseline="0" dirty="0" smtClean="0"/>
              <a:t>		c. They do not have prophetic power (This is a powerful mark of true Scripture)</a:t>
            </a:r>
          </a:p>
        </p:txBody>
      </p:sp>
      <p:sp>
        <p:nvSpPr>
          <p:cNvPr id="4" name="Slide Number Placeholder 3"/>
          <p:cNvSpPr>
            <a:spLocks noGrp="1"/>
          </p:cNvSpPr>
          <p:nvPr>
            <p:ph type="sldNum" sz="quarter" idx="10"/>
          </p:nvPr>
        </p:nvSpPr>
        <p:spPr/>
        <p:txBody>
          <a:bodyPr/>
          <a:lstStyle/>
          <a:p>
            <a:fld id="{93FA0767-2BF7-4398-8774-DDF337EA58A9}" type="slidenum">
              <a:rPr lang="en-US" smtClean="0"/>
              <a:t>21</a:t>
            </a:fld>
            <a:endParaRPr lang="en-US"/>
          </a:p>
        </p:txBody>
      </p:sp>
    </p:spTree>
    <p:extLst>
      <p:ext uri="{BB962C8B-B14F-4D97-AF65-F5344CB8AC3E}">
        <p14:creationId xmlns:p14="http://schemas.microsoft.com/office/powerpoint/2010/main" val="2179681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Bible Translations</a:t>
            </a:r>
          </a:p>
          <a:p>
            <a:endParaRPr lang="en-US" sz="3200" dirty="0" smtClean="0">
              <a:effectLst>
                <a:outerShdw blurRad="38100" dist="38100" dir="2700000" algn="tl">
                  <a:srgbClr val="000000">
                    <a:alpha val="43137"/>
                  </a:srgbClr>
                </a:outerShdw>
              </a:effectLst>
            </a:endParaRPr>
          </a:p>
          <a:p>
            <a:pPr lvl="2"/>
            <a:r>
              <a:rPr lang="en-US" sz="3200" dirty="0" smtClean="0">
                <a:effectLst>
                  <a:outerShdw blurRad="38100" dist="38100" dir="2700000" algn="tl">
                    <a:srgbClr val="000000">
                      <a:alpha val="43137"/>
                    </a:srgbClr>
                  </a:outerShdw>
                </a:effectLst>
                <a:sym typeface="Wingdings" panose="05000000000000000000" pitchFamily="2" charset="2"/>
              </a:rPr>
              <a:t>Say the same thing in a different way</a:t>
            </a:r>
          </a:p>
          <a:p>
            <a:pPr lvl="2"/>
            <a:r>
              <a:rPr lang="en-US" sz="3200" dirty="0" smtClean="0">
                <a:effectLst>
                  <a:outerShdw blurRad="38100" dist="38100" dir="2700000" algn="tl">
                    <a:srgbClr val="000000">
                      <a:alpha val="43137"/>
                    </a:srgbClr>
                  </a:outerShdw>
                </a:effectLst>
                <a:sym typeface="Wingdings" panose="05000000000000000000" pitchFamily="2" charset="2"/>
              </a:rPr>
              <a:t>NASB, NIV, King James, Etc. </a:t>
            </a:r>
          </a:p>
          <a:p>
            <a:endParaRPr lang="en-US" sz="1200"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22</a:t>
            </a:fld>
            <a:endParaRPr lang="en-US"/>
          </a:p>
        </p:txBody>
      </p:sp>
    </p:spTree>
    <p:extLst>
      <p:ext uri="{BB962C8B-B14F-4D97-AF65-F5344CB8AC3E}">
        <p14:creationId xmlns:p14="http://schemas.microsoft.com/office/powerpoint/2010/main" val="217968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There are 2 categories of revelation: Natural and special</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Important Old Testament people and events:</a:t>
            </a:r>
          </a:p>
          <a:p>
            <a:pPr lvl="1"/>
            <a:r>
              <a:rPr lang="en-US" sz="2400" dirty="0" smtClean="0"/>
              <a:t>4000 B. C. 	Creation</a:t>
            </a:r>
          </a:p>
          <a:p>
            <a:pPr lvl="1"/>
            <a:r>
              <a:rPr lang="en-US" sz="2400" dirty="0" smtClean="0"/>
              <a:t>2300 B.C.	Flood</a:t>
            </a:r>
          </a:p>
          <a:p>
            <a:pPr lvl="1"/>
            <a:r>
              <a:rPr lang="en-US" sz="2400" dirty="0" smtClean="0"/>
              <a:t>2000 B.C. 	Abraham (Abram)</a:t>
            </a:r>
          </a:p>
          <a:p>
            <a:pPr lvl="1"/>
            <a:r>
              <a:rPr lang="en-US" sz="2400" dirty="0" smtClean="0"/>
              <a:t>1860 B.C. 	Isaac</a:t>
            </a:r>
          </a:p>
          <a:p>
            <a:pPr lvl="1"/>
            <a:r>
              <a:rPr lang="en-US" sz="2400" dirty="0" smtClean="0"/>
              <a:t>1700 B.C.	Jacob</a:t>
            </a:r>
          </a:p>
          <a:p>
            <a:pPr lvl="1"/>
            <a:r>
              <a:rPr lang="en-US" sz="2400" dirty="0" smtClean="0"/>
              <a:t>1700 B.C. 	Joseph </a:t>
            </a:r>
            <a:r>
              <a:rPr lang="en-US" sz="2400" dirty="0" smtClean="0">
                <a:sym typeface="Wingdings" panose="05000000000000000000" pitchFamily="2" charset="2"/>
              </a:rPr>
              <a:t> Egypt; Famine; Jacob Egypt</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23</a:t>
            </a:fld>
            <a:endParaRPr lang="en-US"/>
          </a:p>
        </p:txBody>
      </p:sp>
    </p:spTree>
    <p:extLst>
      <p:ext uri="{BB962C8B-B14F-4D97-AF65-F5344CB8AC3E}">
        <p14:creationId xmlns:p14="http://schemas.microsoft.com/office/powerpoint/2010/main" val="3403941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Important Old Testament people and events: </a:t>
            </a:r>
            <a:r>
              <a:rPr lang="en-US" dirty="0" smtClean="0"/>
              <a:t>(Continued)</a:t>
            </a:r>
          </a:p>
          <a:p>
            <a:pPr lvl="1"/>
            <a:r>
              <a:rPr lang="en-US" sz="2400" dirty="0" smtClean="0">
                <a:sym typeface="Wingdings" panose="05000000000000000000" pitchFamily="2" charset="2"/>
              </a:rPr>
              <a:t>1446 B.C.	Exodus (10 Plagues/ Passover instituted)</a:t>
            </a:r>
          </a:p>
          <a:p>
            <a:pPr lvl="1"/>
            <a:r>
              <a:rPr lang="en-US" sz="2400" dirty="0" smtClean="0">
                <a:sym typeface="Wingdings" panose="05000000000000000000" pitchFamily="2" charset="2"/>
              </a:rPr>
              <a:t>1000 B.C. 	Kings (Saul</a:t>
            </a:r>
            <a:r>
              <a:rPr lang="en-US" sz="2400" baseline="0" dirty="0" smtClean="0">
                <a:sym typeface="Wingdings" panose="05000000000000000000" pitchFamily="2" charset="2"/>
              </a:rPr>
              <a:t>, David, Solomon)</a:t>
            </a:r>
            <a:endParaRPr lang="en-US" sz="2400" dirty="0" smtClean="0"/>
          </a:p>
          <a:p>
            <a:pPr lvl="1"/>
            <a:r>
              <a:rPr lang="en-US" sz="2400" dirty="0" smtClean="0"/>
              <a:t>900 B.C. 	Divided Kingdom</a:t>
            </a:r>
          </a:p>
          <a:p>
            <a:pPr lvl="1"/>
            <a:r>
              <a:rPr lang="en-US" sz="2400" dirty="0" smtClean="0"/>
              <a:t>700 B.C.	Assyria Destroys Israel</a:t>
            </a:r>
          </a:p>
          <a:p>
            <a:pPr lvl="1"/>
            <a:r>
              <a:rPr lang="en-US" sz="2400" dirty="0" smtClean="0"/>
              <a:t>606 B.C.	Babylonian Captivity of Judah (70</a:t>
            </a:r>
            <a:r>
              <a:rPr lang="en-US" sz="2400" baseline="0" dirty="0" smtClean="0"/>
              <a:t> Years)</a:t>
            </a:r>
            <a:endParaRPr lang="en-US" sz="2400" dirty="0" smtClean="0"/>
          </a:p>
          <a:p>
            <a:pPr lvl="1"/>
            <a:r>
              <a:rPr lang="en-US" sz="2400" dirty="0" smtClean="0"/>
              <a:t>536 B.C. 	Jews return to Jerusalem---</a:t>
            </a:r>
          </a:p>
          <a:p>
            <a:pPr lvl="1"/>
            <a:r>
              <a:rPr lang="en-US" sz="2400" dirty="0" smtClean="0"/>
              <a:t>			Ezra</a:t>
            </a:r>
            <a:r>
              <a:rPr lang="en-US" sz="2400" baseline="0" dirty="0" smtClean="0"/>
              <a:t> (rebuilds the temple); Nehemiah (rebuilds the wall)</a:t>
            </a:r>
            <a:endParaRPr lang="en-US" sz="240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24</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The 39</a:t>
            </a:r>
            <a:r>
              <a:rPr lang="en-US" sz="2800" baseline="0" dirty="0" smtClean="0"/>
              <a:t> Old Testament books are divided into 3 major sections:</a:t>
            </a:r>
          </a:p>
          <a:p>
            <a:r>
              <a:rPr lang="en-US" sz="2800" baseline="0" dirty="0" smtClean="0"/>
              <a:t>	</a:t>
            </a:r>
            <a:r>
              <a:rPr lang="en-US" sz="2400" baseline="0" dirty="0" smtClean="0"/>
              <a:t>a. </a:t>
            </a:r>
            <a:r>
              <a:rPr lang="en-US" sz="2800" dirty="0" smtClean="0"/>
              <a:t>17 Historical Books</a:t>
            </a:r>
          </a:p>
          <a:p>
            <a:pPr lvl="2"/>
            <a:r>
              <a:rPr lang="en-US" sz="2800" dirty="0" smtClean="0"/>
              <a:t>b. 5 Poetical/Wisdom books</a:t>
            </a:r>
          </a:p>
          <a:p>
            <a:pPr lvl="2"/>
            <a:r>
              <a:rPr lang="en-US" sz="2800" dirty="0" smtClean="0"/>
              <a:t>c. 17 Prophetical Books</a:t>
            </a:r>
          </a:p>
          <a:p>
            <a:endParaRPr lang="en-US" dirty="0" smtClean="0"/>
          </a:p>
          <a:p>
            <a:r>
              <a:rPr lang="en-US" b="1" dirty="0" smtClean="0"/>
              <a:t>NOTE:</a:t>
            </a:r>
            <a:r>
              <a:rPr lang="en-US" b="0" dirty="0" smtClean="0"/>
              <a:t> Even though the 17 Historical books are in chronological order, the poetical and prophetical</a:t>
            </a:r>
            <a:r>
              <a:rPr lang="en-US" b="0" baseline="0" dirty="0" smtClean="0"/>
              <a:t> books are not, </a:t>
            </a:r>
          </a:p>
          <a:p>
            <a:r>
              <a:rPr lang="en-US" b="0" baseline="0" dirty="0" smtClean="0"/>
              <a:t>	They are interwoven in the historical time period.</a:t>
            </a:r>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25</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REVIEW</a:t>
            </a:r>
            <a:r>
              <a:rPr lang="en-US" sz="2800" baseline="0" dirty="0" smtClean="0"/>
              <a:t> WORKSHEET</a:t>
            </a:r>
            <a:endParaRPr lang="en-US" b="0" baseline="0" dirty="0" smtClean="0"/>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26</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The</a:t>
            </a:r>
            <a:r>
              <a:rPr lang="en-US" b="0" baseline="0" dirty="0" smtClean="0"/>
              <a:t> sections of the NT are similar to the OT.</a:t>
            </a:r>
          </a:p>
          <a:p>
            <a:r>
              <a:rPr lang="en-US" b="0" baseline="0" dirty="0" smtClean="0"/>
              <a:t>	The 27 NT books are also divided into 3 major groups</a:t>
            </a:r>
          </a:p>
          <a:p>
            <a:r>
              <a:rPr lang="en-US" b="0" baseline="0" dirty="0" smtClean="0"/>
              <a:t>		a. 5 Historical Matthew, Mark, Luke, John, &amp; Acts</a:t>
            </a:r>
          </a:p>
          <a:p>
            <a:r>
              <a:rPr lang="en-US" b="0" baseline="0" dirty="0" smtClean="0"/>
              <a:t>		b. 21 doctrinal Epistles (</a:t>
            </a:r>
            <a:r>
              <a:rPr lang="en-US" b="0" i="1" baseline="0" dirty="0" smtClean="0"/>
              <a:t>epistle </a:t>
            </a:r>
            <a:r>
              <a:rPr lang="en-US" b="0" i="0" baseline="0" dirty="0" smtClean="0"/>
              <a:t>means letter)</a:t>
            </a:r>
          </a:p>
          <a:p>
            <a:r>
              <a:rPr lang="en-US" b="0" i="0" baseline="0" dirty="0" smtClean="0"/>
              <a:t>		c. Last book, Revelation, is prophetical</a:t>
            </a:r>
            <a:endParaRPr lang="en-US" b="0" dirty="0"/>
          </a:p>
        </p:txBody>
      </p:sp>
      <p:sp>
        <p:nvSpPr>
          <p:cNvPr id="4" name="Slide Number Placeholder 3"/>
          <p:cNvSpPr>
            <a:spLocks noGrp="1"/>
          </p:cNvSpPr>
          <p:nvPr>
            <p:ph type="sldNum" sz="quarter" idx="10"/>
          </p:nvPr>
        </p:nvSpPr>
        <p:spPr/>
        <p:txBody>
          <a:bodyPr/>
          <a:lstStyle/>
          <a:p>
            <a:fld id="{93FA0767-2BF7-4398-8774-DDF337EA58A9}" type="slidenum">
              <a:rPr lang="en-US" smtClean="0"/>
              <a:t>27</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000" dirty="0" smtClean="0"/>
              <a:t>Synoptic Gospels- Key Events  (Matthew,</a:t>
            </a:r>
            <a:r>
              <a:rPr lang="en-US" sz="4000" baseline="0" dirty="0" smtClean="0"/>
              <a:t> Mark, &amp; Luke)</a:t>
            </a:r>
            <a:endParaRPr lang="en-US" sz="4000" dirty="0" smtClean="0"/>
          </a:p>
          <a:p>
            <a:r>
              <a:rPr lang="en-US" sz="4000" i="1" dirty="0" smtClean="0"/>
              <a:t>	Synoptic</a:t>
            </a:r>
            <a:r>
              <a:rPr lang="en-US" sz="4000" i="1" baseline="0" dirty="0" smtClean="0"/>
              <a:t> </a:t>
            </a:r>
            <a:r>
              <a:rPr lang="en-US" sz="4000" i="0" baseline="0" dirty="0" smtClean="0"/>
              <a:t>– means “seen together”  Look largely at the same events from different perspectives</a:t>
            </a:r>
            <a:endParaRPr lang="en-US" sz="4000" i="1" dirty="0" smtClean="0"/>
          </a:p>
          <a:p>
            <a:pPr lvl="2"/>
            <a:r>
              <a:rPr lang="en-US" sz="3200" dirty="0" smtClean="0"/>
              <a:t>	Birth of Christ</a:t>
            </a:r>
          </a:p>
          <a:p>
            <a:pPr lvl="2"/>
            <a:r>
              <a:rPr lang="en-US" sz="3200" dirty="0" smtClean="0"/>
              <a:t>	John the Baptist</a:t>
            </a:r>
          </a:p>
          <a:p>
            <a:pPr lvl="2"/>
            <a:r>
              <a:rPr lang="en-US" sz="3200" dirty="0" smtClean="0"/>
              <a:t>	Christ’s temptation</a:t>
            </a:r>
          </a:p>
          <a:p>
            <a:pPr lvl="2"/>
            <a:r>
              <a:rPr lang="en-US" sz="3200" dirty="0" smtClean="0"/>
              <a:t>	Choosing of the 12 disciples</a:t>
            </a:r>
          </a:p>
          <a:p>
            <a:pPr lvl="2"/>
            <a:r>
              <a:rPr lang="en-US" sz="3200" dirty="0" smtClean="0"/>
              <a:t>	The Sermon on the Mount </a:t>
            </a:r>
            <a:r>
              <a:rPr lang="en-US" sz="2400" dirty="0" smtClean="0"/>
              <a:t>(Matthew 5:1-7:29)</a:t>
            </a:r>
            <a:endParaRPr lang="en-US" sz="3200" dirty="0" smtClean="0"/>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28</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000" dirty="0" smtClean="0"/>
              <a:t>Synoptic Gospels- Key Events </a:t>
            </a:r>
            <a:r>
              <a:rPr lang="en-US" sz="3200" i="1" dirty="0" smtClean="0"/>
              <a:t>(Continued)</a:t>
            </a:r>
            <a:endParaRPr lang="en-US" sz="4000" dirty="0" smtClean="0"/>
          </a:p>
          <a:p>
            <a:pPr lvl="2"/>
            <a:r>
              <a:rPr lang="en-US" sz="3200" dirty="0" smtClean="0"/>
              <a:t>The Olivet Discourse </a:t>
            </a:r>
            <a:r>
              <a:rPr lang="en-US" sz="2400" dirty="0" smtClean="0"/>
              <a:t>(Matthew 24-25)</a:t>
            </a:r>
            <a:endParaRPr lang="en-US" sz="3200" dirty="0" smtClean="0"/>
          </a:p>
          <a:p>
            <a:pPr lvl="2"/>
            <a:r>
              <a:rPr lang="en-US" sz="3200" dirty="0" smtClean="0"/>
              <a:t>Christ’s Miracles &amp; Parables</a:t>
            </a:r>
          </a:p>
          <a:p>
            <a:pPr lvl="2"/>
            <a:r>
              <a:rPr lang="en-US" sz="3200" dirty="0" smtClean="0"/>
              <a:t>Lazarus raised from the dead</a:t>
            </a:r>
          </a:p>
          <a:p>
            <a:pPr lvl="2"/>
            <a:r>
              <a:rPr lang="en-US" sz="3200" dirty="0" smtClean="0"/>
              <a:t>Christ’s Arrest, Trial, Crucifixion, burial, &amp; Resurrection</a:t>
            </a:r>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29</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000" dirty="0" smtClean="0"/>
              <a:t>Gospel of John-Key Events </a:t>
            </a:r>
          </a:p>
          <a:p>
            <a:pPr lvl="2"/>
            <a:r>
              <a:rPr lang="en-US" sz="3200" dirty="0" smtClean="0"/>
              <a:t>Presents Christ as God</a:t>
            </a:r>
          </a:p>
          <a:p>
            <a:pPr lvl="2"/>
            <a:r>
              <a:rPr lang="en-US" sz="3200" dirty="0" smtClean="0"/>
              <a:t>7 Miracles of Christ</a:t>
            </a:r>
          </a:p>
          <a:p>
            <a:pPr lvl="2"/>
            <a:r>
              <a:rPr lang="en-US" sz="3200" dirty="0" smtClean="0"/>
              <a:t>The book of I AM’s</a:t>
            </a:r>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30</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000" dirty="0" smtClean="0"/>
              <a:t>The Book of Acts- Key Events </a:t>
            </a:r>
          </a:p>
          <a:p>
            <a:pPr lvl="2"/>
            <a:r>
              <a:rPr lang="en-US" sz="3200" dirty="0" smtClean="0"/>
              <a:t>Ascension of Christ</a:t>
            </a:r>
          </a:p>
          <a:p>
            <a:pPr lvl="2"/>
            <a:r>
              <a:rPr lang="en-US" sz="3200" dirty="0" smtClean="0"/>
              <a:t>Pentecost– 50 days after Passover</a:t>
            </a:r>
          </a:p>
          <a:p>
            <a:pPr lvl="2"/>
            <a:r>
              <a:rPr lang="en-US" sz="3200" dirty="0" smtClean="0"/>
              <a:t>Key People: Peter, Paul</a:t>
            </a:r>
          </a:p>
          <a:p>
            <a:pPr lvl="2"/>
            <a:r>
              <a:rPr lang="en-US" sz="3200" dirty="0" smtClean="0"/>
              <a:t>Paul’s conversion and missionary journeys</a:t>
            </a:r>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31</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32</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What’s the difference between revelation and Inspiration?</a:t>
            </a:r>
          </a:p>
          <a:p>
            <a:r>
              <a:rPr lang="en-US" baseline="0" dirty="0" smtClean="0"/>
              <a:t>	Lets look first at the definition of Revelation… &lt;CLICK&gt;</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000" dirty="0" smtClean="0"/>
              <a:t>Revelation- Key Events</a:t>
            </a:r>
          </a:p>
          <a:p>
            <a:pPr lvl="2"/>
            <a:r>
              <a:rPr lang="en-US" sz="3600" dirty="0" smtClean="0"/>
              <a:t>Only prophetical book</a:t>
            </a:r>
          </a:p>
          <a:p>
            <a:pPr lvl="2"/>
            <a:r>
              <a:rPr lang="en-US" sz="3200" dirty="0" smtClean="0"/>
              <a:t>The tribulation and return of Christ</a:t>
            </a:r>
          </a:p>
          <a:p>
            <a:pPr lvl="2"/>
            <a:r>
              <a:rPr lang="en-US" sz="3200" dirty="0" smtClean="0"/>
              <a:t>The kingdom and final judgment</a:t>
            </a:r>
          </a:p>
          <a:p>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33</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CHRIST</a:t>
            </a:r>
            <a:r>
              <a:rPr lang="en-US" b="1" baseline="0" dirty="0" smtClean="0"/>
              <a:t> IN THE BIBLE:  </a:t>
            </a:r>
            <a:r>
              <a:rPr lang="en-US" b="0" baseline="0" dirty="0" smtClean="0"/>
              <a:t>&lt;</a:t>
            </a:r>
            <a:r>
              <a:rPr lang="en-US" b="1" baseline="0" dirty="0" smtClean="0"/>
              <a:t>SAY</a:t>
            </a:r>
            <a:r>
              <a:rPr lang="en-US" b="0" baseline="0" dirty="0" smtClean="0"/>
              <a:t>: Look at  Section III in your Worksheets&gt;</a:t>
            </a:r>
          </a:p>
          <a:p>
            <a:r>
              <a:rPr lang="en-US" b="0" baseline="0" dirty="0" smtClean="0"/>
              <a:t>	(First Discuss their answers in Section III)</a:t>
            </a:r>
          </a:p>
          <a:p>
            <a:endParaRPr lang="en-US" b="0" baseline="0" dirty="0" smtClean="0"/>
          </a:p>
          <a:p>
            <a:r>
              <a:rPr lang="en-US" sz="4000" dirty="0" smtClean="0"/>
              <a:t>Examples of Christ in Old Testament:</a:t>
            </a:r>
          </a:p>
          <a:p>
            <a:pPr lvl="2"/>
            <a:r>
              <a:rPr lang="en-US" sz="3200" dirty="0" smtClean="0"/>
              <a:t>Christ promised through Abraham  (Genesis 12:1-3)</a:t>
            </a:r>
          </a:p>
          <a:p>
            <a:pPr lvl="2"/>
            <a:r>
              <a:rPr lang="en-US" sz="3200" dirty="0" smtClean="0"/>
              <a:t>Christ in the Passover  (Exodus</a:t>
            </a:r>
            <a:r>
              <a:rPr lang="en-US" sz="3200" baseline="0" dirty="0" smtClean="0"/>
              <a:t> 12; John 1:29, 36)</a:t>
            </a:r>
            <a:endParaRPr lang="en-US" sz="3200" dirty="0" smtClean="0"/>
          </a:p>
          <a:p>
            <a:pPr lvl="2"/>
            <a:r>
              <a:rPr lang="en-US" sz="3200" dirty="0" smtClean="0"/>
              <a:t>Christ’s Crucifixion predicted  (Psalm 22:1-8;</a:t>
            </a:r>
            <a:r>
              <a:rPr lang="en-US" sz="3200" baseline="0" dirty="0" smtClean="0"/>
              <a:t> Isaiah 53:4-7)</a:t>
            </a:r>
            <a:endParaRPr lang="en-US" sz="3200" dirty="0" smtClean="0"/>
          </a:p>
          <a:p>
            <a:pPr lvl="2"/>
            <a:r>
              <a:rPr lang="en-US" sz="3200" dirty="0" smtClean="0"/>
              <a:t>Christ’s Birthplace predicted  (Micah</a:t>
            </a:r>
            <a:r>
              <a:rPr lang="en-US" sz="3200" baseline="0" dirty="0" smtClean="0"/>
              <a:t> 5:2)</a:t>
            </a:r>
            <a:endParaRPr lang="en-US" sz="3200" dirty="0" smtClean="0"/>
          </a:p>
          <a:p>
            <a:pPr lvl="2"/>
            <a:r>
              <a:rPr lang="en-US" sz="3200" dirty="0" smtClean="0"/>
              <a:t>Christ’s future Kingdom, and Glory Predicted  (Daniel 7:14)</a:t>
            </a:r>
          </a:p>
          <a:p>
            <a:endParaRPr lang="en-US" b="0" dirty="0"/>
          </a:p>
        </p:txBody>
      </p:sp>
      <p:sp>
        <p:nvSpPr>
          <p:cNvPr id="4" name="Slide Number Placeholder 3"/>
          <p:cNvSpPr>
            <a:spLocks noGrp="1"/>
          </p:cNvSpPr>
          <p:nvPr>
            <p:ph type="sldNum" sz="quarter" idx="10"/>
          </p:nvPr>
        </p:nvSpPr>
        <p:spPr/>
        <p:txBody>
          <a:bodyPr/>
          <a:lstStyle/>
          <a:p>
            <a:fld id="{93FA0767-2BF7-4398-8774-DDF337EA58A9}" type="slidenum">
              <a:rPr lang="en-US" smtClean="0"/>
              <a:t>34</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93FA0767-2BF7-4398-8774-DDF337EA58A9}" type="slidenum">
              <a:rPr lang="en-US" smtClean="0"/>
              <a:t>35</a:t>
            </a:fld>
            <a:endParaRPr lang="en-US"/>
          </a:p>
        </p:txBody>
      </p:sp>
    </p:spTree>
    <p:extLst>
      <p:ext uri="{BB962C8B-B14F-4D97-AF65-F5344CB8AC3E}">
        <p14:creationId xmlns:p14="http://schemas.microsoft.com/office/powerpoint/2010/main" val="3120541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INSPIRATION is &lt;CLICK&gt;</a:t>
            </a:r>
          </a:p>
          <a:p>
            <a:r>
              <a:rPr lang="en-US" baseline="0" dirty="0" smtClean="0"/>
              <a:t>	1. The difference is REVELATION is what God revealed and INSPIRATION is how he revealed it! </a:t>
            </a:r>
          </a:p>
          <a:p>
            <a:endParaRPr lang="en-US" baseline="0" dirty="0" smtClean="0"/>
          </a:p>
          <a:p>
            <a:r>
              <a:rPr lang="en-US" baseline="0" dirty="0" smtClean="0"/>
              <a:t>So back to the two types of REVELATION</a:t>
            </a:r>
          </a:p>
          <a:p>
            <a:r>
              <a:rPr lang="en-US" baseline="0" dirty="0" smtClean="0"/>
              <a:t> &lt;NEXT SLIDE&gt;</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5</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NATURAL REVELATION: </a:t>
            </a:r>
          </a:p>
          <a:p>
            <a:r>
              <a:rPr lang="en-US" baseline="0" dirty="0" smtClean="0"/>
              <a:t>	I. Is also known as general Revelation</a:t>
            </a:r>
          </a:p>
          <a:p>
            <a:r>
              <a:rPr lang="en-US" baseline="0" dirty="0" smtClean="0"/>
              <a:t>	II. It is God Revealing Himself through Creation</a:t>
            </a:r>
          </a:p>
          <a:p>
            <a:r>
              <a:rPr lang="en-US" baseline="0" dirty="0" smtClean="0"/>
              <a:t>		a. Lets read Romans 1:18-20…&lt;CLICK&gt;</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6</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We see NATURAL REVELATION… </a:t>
            </a:r>
          </a:p>
          <a:p>
            <a:r>
              <a:rPr lang="en-US" baseline="0" dirty="0" smtClean="0"/>
              <a:t>	Through Creation in Romans 1:18-20 which says On Screen..</a:t>
            </a:r>
          </a:p>
          <a:p>
            <a:r>
              <a:rPr lang="en-US" b="1" baseline="0" dirty="0" smtClean="0"/>
              <a:t>Question: </a:t>
            </a:r>
            <a:r>
              <a:rPr lang="en-US" baseline="0" dirty="0" smtClean="0"/>
              <a:t>How has God revealed Himself to man?</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1" baseline="0" dirty="0" smtClean="0"/>
              <a:t>Answer: </a:t>
            </a:r>
            <a:r>
              <a:rPr lang="en-US" b="0" baseline="0" dirty="0" smtClean="0"/>
              <a:t> Through creation and through His law written within our Hearts</a:t>
            </a:r>
          </a:p>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1" baseline="0" dirty="0" smtClean="0"/>
              <a:t>Question:  </a:t>
            </a:r>
            <a:r>
              <a:rPr lang="en-US" b="0" baseline="0" dirty="0" smtClean="0"/>
              <a:t>What does creation show us about God? </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0" baseline="0" dirty="0" smtClean="0"/>
              <a:t>	</a:t>
            </a:r>
            <a:r>
              <a:rPr lang="en-US" b="1" baseline="0" dirty="0" smtClean="0"/>
              <a:t>Answer: </a:t>
            </a:r>
            <a:r>
              <a:rPr lang="en-US" b="0" baseline="0" dirty="0" smtClean="0"/>
              <a:t> We see His invisible attributes; His eternal power and divine nature.</a:t>
            </a:r>
            <a:endParaRPr lang="en-US" b="1"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7</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We see NATURAL REVELATION… </a:t>
            </a:r>
          </a:p>
          <a:p>
            <a:r>
              <a:rPr lang="en-US" baseline="0" dirty="0" smtClean="0"/>
              <a:t>	Through Conscience in Romans 2:14-15 which says &lt;On Screen.&gt;</a:t>
            </a:r>
          </a:p>
          <a:p>
            <a:r>
              <a:rPr lang="en-US" b="1" u="sng" baseline="0" dirty="0" smtClean="0"/>
              <a:t>DISCUSSION QUESTIONS:</a:t>
            </a:r>
            <a:endParaRPr lang="en-US" baseline="0" dirty="0" smtClean="0"/>
          </a:p>
          <a:p>
            <a:r>
              <a:rPr lang="en-US" b="1" baseline="0" dirty="0" smtClean="0"/>
              <a:t>Question: </a:t>
            </a:r>
            <a:r>
              <a:rPr lang="en-US" baseline="0" dirty="0" smtClean="0"/>
              <a:t>What is the purpose of natural/general revelation?</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1" baseline="0" dirty="0" smtClean="0"/>
              <a:t>Answer: </a:t>
            </a:r>
            <a:r>
              <a:rPr lang="en-US" b="0" baseline="0" dirty="0" smtClean="0"/>
              <a:t> To cause men to search for a fuller revelation of God.</a:t>
            </a:r>
          </a:p>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1" baseline="0" dirty="0" smtClean="0"/>
              <a:t>Question:  </a:t>
            </a:r>
            <a:r>
              <a:rPr lang="en-US" b="0" baseline="0" dirty="0" smtClean="0"/>
              <a:t>How does natural/general revelation fall short of giving people enough information to lead directly to salvation?</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0" baseline="0" dirty="0" smtClean="0"/>
              <a:t>	</a:t>
            </a:r>
            <a:r>
              <a:rPr lang="en-US" b="1" baseline="0" dirty="0" smtClean="0"/>
              <a:t>Answer: </a:t>
            </a:r>
            <a:r>
              <a:rPr lang="en-US" b="0" baseline="0" dirty="0" smtClean="0"/>
              <a:t> Natural revelation gives evidence that God exists, however, it does not reveal how man can be saved from his 		sinfulness and separation from God.  This is why God has also provided special revelation.</a:t>
            </a:r>
            <a:endParaRPr lang="en-US" b="1"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8</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SPECIAL REVELATION:</a:t>
            </a:r>
          </a:p>
          <a:p>
            <a:r>
              <a:rPr lang="en-US" baseline="0" dirty="0" smtClean="0"/>
              <a:t>	</a:t>
            </a:r>
            <a:r>
              <a:rPr lang="en-US" sz="3600" dirty="0" smtClean="0"/>
              <a:t>God Revealing Himself through:</a:t>
            </a:r>
            <a:endParaRPr lang="en-US" sz="3200" dirty="0" smtClean="0"/>
          </a:p>
          <a:p>
            <a:pPr lvl="2"/>
            <a:r>
              <a:rPr lang="en-US" sz="3200" dirty="0" smtClean="0"/>
              <a:t>	Miracles &amp; Signs</a:t>
            </a:r>
          </a:p>
          <a:p>
            <a:pPr lvl="2"/>
            <a:r>
              <a:rPr lang="en-US" sz="3200" dirty="0" smtClean="0"/>
              <a:t>	Dreams &amp; Visions</a:t>
            </a:r>
          </a:p>
          <a:p>
            <a:pPr lvl="2"/>
            <a:r>
              <a:rPr lang="en-US" sz="3200" dirty="0" smtClean="0"/>
              <a:t>	</a:t>
            </a:r>
            <a:r>
              <a:rPr lang="en-US" sz="3200" dirty="0" err="1" smtClean="0"/>
              <a:t>Theophanies</a:t>
            </a:r>
            <a:endParaRPr lang="en-US" sz="3200" dirty="0" smtClean="0"/>
          </a:p>
          <a:p>
            <a:pPr lvl="2"/>
            <a:r>
              <a:rPr lang="en-US" sz="3200" dirty="0" smtClean="0"/>
              <a:t>	Prophets</a:t>
            </a:r>
          </a:p>
          <a:p>
            <a:pPr lvl="2"/>
            <a:r>
              <a:rPr lang="en-US" sz="3200" dirty="0" smtClean="0"/>
              <a:t>	&amp; The Written Word of God</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9</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SPECIAL REVELATION:</a:t>
            </a:r>
          </a:p>
          <a:p>
            <a:r>
              <a:rPr lang="en-US" baseline="0" dirty="0" smtClean="0"/>
              <a:t>	Hebrews 1:1-2 says, &lt;CLICK &amp; READ ON SLIDE&gt;</a:t>
            </a:r>
          </a:p>
          <a:p>
            <a:r>
              <a:rPr lang="en-US" baseline="0" dirty="0" smtClean="0"/>
              <a:t>III. The writer of Hebrews says God Spoke on 2 occasions</a:t>
            </a:r>
          </a:p>
          <a:p>
            <a:r>
              <a:rPr lang="en-US" baseline="0" dirty="0" smtClean="0"/>
              <a:t>	a. once long ago- OT Revelation</a:t>
            </a:r>
          </a:p>
          <a:p>
            <a:r>
              <a:rPr lang="en-US" baseline="0" dirty="0" smtClean="0"/>
              <a:t>	b. and in these last days… by His son!- NT Revelation</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10</a:t>
            </a:fld>
            <a:endParaRPr lang="en-US"/>
          </a:p>
        </p:txBody>
      </p:sp>
    </p:spTree>
    <p:extLst>
      <p:ext uri="{BB962C8B-B14F-4D97-AF65-F5344CB8AC3E}">
        <p14:creationId xmlns:p14="http://schemas.microsoft.com/office/powerpoint/2010/main" val="179955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22858"/>
            <a:ext cx="9067800" cy="5166955"/>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pPr/>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3" name="Rectangle 112"/>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1543050"/>
            <a:ext cx="4801394" cy="2115741"/>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22859"/>
            <a:ext cx="9067799" cy="36347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3233376"/>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3290526"/>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4603785"/>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3347676"/>
            <a:ext cx="8305800" cy="85725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7/27/2014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7" name="Rectangle 36"/>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426464"/>
            <a:ext cx="2377440" cy="10287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3" name="Rectangle 32"/>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428750"/>
            <a:ext cx="2377440" cy="10287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02870"/>
            <a:ext cx="8869680" cy="4937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34306"/>
            <a:ext cx="2133600" cy="273844"/>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7/27/2014</a:t>
            </a:fld>
            <a:endParaRPr lang="en-US"/>
          </a:p>
        </p:txBody>
      </p:sp>
      <p:sp>
        <p:nvSpPr>
          <p:cNvPr id="5" name="Footer Placeholder 4"/>
          <p:cNvSpPr>
            <a:spLocks noGrp="1"/>
          </p:cNvSpPr>
          <p:nvPr>
            <p:ph type="ftr" sz="quarter" idx="3"/>
          </p:nvPr>
        </p:nvSpPr>
        <p:spPr>
          <a:xfrm>
            <a:off x="2831123" y="4734306"/>
            <a:ext cx="3481754" cy="273844"/>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4734306"/>
            <a:ext cx="2133600" cy="273844"/>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
        <p:nvSpPr>
          <p:cNvPr id="4" name="Title 1"/>
          <p:cNvSpPr txBox="1">
            <a:spLocks/>
          </p:cNvSpPr>
          <p:nvPr/>
        </p:nvSpPr>
        <p:spPr>
          <a:xfrm>
            <a:off x="685800" y="707231"/>
            <a:ext cx="7772400" cy="1102519"/>
          </a:xfrm>
          <a:prstGeom prst="rect">
            <a:avLst/>
          </a:prstGeom>
        </p:spPr>
        <p:txBody>
          <a:bodyPr vert="horz" lIns="91440" tIns="45720" rIns="91440" bIns="45720" rtlCol="0" anchor="b">
            <a:noAutofit/>
            <a:scene3d>
              <a:camera prst="orthographicFront"/>
              <a:lightRig rig="threePt" dir="t"/>
            </a:scene3d>
            <a:sp3d extrusionH="57150">
              <a:bevelT w="38100" h="38100"/>
            </a:sp3d>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en-US" sz="8000" dirty="0" smtClean="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rPr>
              <a:t>Heritage Basics</a:t>
            </a:r>
            <a:endParaRPr lang="en-US" sz="8000" dirty="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endParaRPr>
          </a:p>
        </p:txBody>
      </p:sp>
      <p:sp>
        <p:nvSpPr>
          <p:cNvPr id="5" name="Subtitle 2"/>
          <p:cNvSpPr txBox="1">
            <a:spLocks/>
          </p:cNvSpPr>
          <p:nvPr/>
        </p:nvSpPr>
        <p:spPr>
          <a:xfrm>
            <a:off x="914399" y="2714625"/>
            <a:ext cx="7239001" cy="1076325"/>
          </a:xfrm>
          <a:prstGeom prst="rect">
            <a:avLst/>
          </a:prstGeom>
          <a:scene3d>
            <a:camera prst="perspectiveAbove"/>
            <a:lightRig rig="glow" dir="t">
              <a:rot lat="0" lon="0" rev="13200000"/>
            </a:lightRig>
          </a:scene3d>
          <a:sp3d prstMaterial="dkEdge">
            <a:bevelT w="63500" h="50800" prst="relaxedInset"/>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ctr">
              <a:buNone/>
            </a:pPr>
            <a:r>
              <a:rPr lang="en-US"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Lesson 1: THE BIBLE</a:t>
            </a:r>
            <a:endParaRPr lang="en-US"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Tree>
    <p:extLst>
      <p:ext uri="{BB962C8B-B14F-4D97-AF65-F5344CB8AC3E}">
        <p14:creationId xmlns:p14="http://schemas.microsoft.com/office/powerpoint/2010/main" val="3418779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457200" y="438150"/>
            <a:ext cx="8229600" cy="3809999"/>
          </a:xfrm>
        </p:spPr>
        <p:txBody>
          <a:bodyPr>
            <a:normAutofit lnSpcReduction="10000"/>
          </a:bodyPr>
          <a:lstStyle/>
          <a:p>
            <a:r>
              <a:rPr lang="en-US" sz="3600" dirty="0" smtClean="0">
                <a:solidFill>
                  <a:schemeClr val="bg1"/>
                </a:solidFill>
                <a:effectLst>
                  <a:outerShdw blurRad="38100" dist="38100" dir="2700000" algn="tl">
                    <a:srgbClr val="000000">
                      <a:alpha val="43137"/>
                    </a:srgbClr>
                  </a:outerShdw>
                </a:effectLst>
              </a:rPr>
              <a:t>Hebrews 1:1-2</a:t>
            </a:r>
          </a:p>
          <a:p>
            <a:pPr marL="0" indent="0" algn="ctr">
              <a:buNone/>
            </a:pPr>
            <a:r>
              <a:rPr lang="en-US" sz="3600" dirty="0" smtClean="0">
                <a:solidFill>
                  <a:schemeClr val="bg1"/>
                </a:solidFill>
                <a:effectLst>
                  <a:outerShdw blurRad="38100" dist="38100" dir="2700000" algn="tl">
                    <a:srgbClr val="000000">
                      <a:alpha val="43137"/>
                    </a:srgbClr>
                  </a:outerShdw>
                </a:effectLst>
              </a:rPr>
              <a:t>God</a:t>
            </a:r>
            <a:r>
              <a:rPr lang="en-US" sz="3600" dirty="0">
                <a:solidFill>
                  <a:schemeClr val="bg1"/>
                </a:solidFill>
                <a:effectLst>
                  <a:outerShdw blurRad="38100" dist="38100" dir="2700000" algn="tl">
                    <a:srgbClr val="000000">
                      <a:alpha val="43137"/>
                    </a:srgbClr>
                  </a:outerShdw>
                </a:effectLst>
              </a:rPr>
              <a:t>, after He spoke long ago to the fathers in the prophets in many portions and in many ways, </a:t>
            </a:r>
            <a:r>
              <a:rPr lang="en-US" sz="3600" dirty="0" smtClean="0">
                <a:solidFill>
                  <a:schemeClr val="bg1"/>
                </a:solidFill>
                <a:effectLst>
                  <a:outerShdw blurRad="38100" dist="38100" dir="2700000" algn="tl">
                    <a:srgbClr val="000000">
                      <a:alpha val="43137"/>
                    </a:srgbClr>
                  </a:outerShdw>
                </a:effectLst>
              </a:rPr>
              <a:t>in </a:t>
            </a:r>
            <a:r>
              <a:rPr lang="en-US" sz="3600" dirty="0">
                <a:solidFill>
                  <a:schemeClr val="bg1"/>
                </a:solidFill>
                <a:effectLst>
                  <a:outerShdw blurRad="38100" dist="38100" dir="2700000" algn="tl">
                    <a:srgbClr val="000000">
                      <a:alpha val="43137"/>
                    </a:srgbClr>
                  </a:outerShdw>
                </a:effectLst>
              </a:rPr>
              <a:t>these last days has spoken to </a:t>
            </a:r>
            <a:r>
              <a:rPr lang="en-US" sz="3600" dirty="0" smtClean="0">
                <a:solidFill>
                  <a:schemeClr val="bg1"/>
                </a:solidFill>
                <a:effectLst>
                  <a:outerShdw blurRad="38100" dist="38100" dir="2700000" algn="tl">
                    <a:srgbClr val="000000">
                      <a:alpha val="43137"/>
                    </a:srgbClr>
                  </a:outerShdw>
                </a:effectLst>
              </a:rPr>
              <a:t>us in </a:t>
            </a:r>
            <a:r>
              <a:rPr lang="en-US" sz="3600" dirty="0">
                <a:solidFill>
                  <a:schemeClr val="bg1"/>
                </a:solidFill>
                <a:effectLst>
                  <a:outerShdw blurRad="38100" dist="38100" dir="2700000" algn="tl">
                    <a:srgbClr val="000000">
                      <a:alpha val="43137"/>
                    </a:srgbClr>
                  </a:outerShdw>
                </a:effectLst>
              </a:rPr>
              <a:t>His Son, whom He appointed heir of all things, through whom also He made the </a:t>
            </a:r>
            <a:r>
              <a:rPr lang="en-US" sz="3600" dirty="0" smtClean="0">
                <a:solidFill>
                  <a:schemeClr val="bg1"/>
                </a:solidFill>
                <a:effectLst>
                  <a:outerShdw blurRad="38100" dist="38100" dir="2700000" algn="tl">
                    <a:srgbClr val="000000">
                      <a:alpha val="43137"/>
                    </a:srgbClr>
                  </a:outerShdw>
                </a:effectLst>
              </a:rPr>
              <a:t>world</a:t>
            </a:r>
            <a:r>
              <a:rPr lang="en-US" sz="3600" dirty="0">
                <a:solidFill>
                  <a:schemeClr val="bg1"/>
                </a:solidFill>
                <a:effectLst>
                  <a:outerShdw blurRad="38100" dist="38100" dir="2700000" algn="tl">
                    <a:srgbClr val="000000">
                      <a:alpha val="43137"/>
                    </a:srgbClr>
                  </a:outerShdw>
                </a:effectLst>
              </a:rPr>
              <a:t>.</a:t>
            </a:r>
            <a:endParaRPr lang="en-US" sz="32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734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TYPES OF SPECIAL REVELATION</a:t>
            </a:r>
            <a:endParaRPr lang="en-US" dirty="0"/>
          </a:p>
        </p:txBody>
      </p:sp>
      <p:sp>
        <p:nvSpPr>
          <p:cNvPr id="3" name="Content Placeholder 2"/>
          <p:cNvSpPr>
            <a:spLocks noGrp="1"/>
          </p:cNvSpPr>
          <p:nvPr>
            <p:ph idx="1"/>
          </p:nvPr>
        </p:nvSpPr>
        <p:spPr>
          <a:xfrm>
            <a:off x="457200" y="1200150"/>
            <a:ext cx="8229600" cy="3809999"/>
          </a:xfrm>
        </p:spPr>
        <p:txBody>
          <a:bodyPr>
            <a:normAutofit/>
          </a:bodyPr>
          <a:lstStyle/>
          <a:p>
            <a:r>
              <a:rPr lang="en-US" sz="3600" dirty="0" err="1" smtClean="0"/>
              <a:t>Theophanies</a:t>
            </a:r>
            <a:endParaRPr lang="en-US" sz="3600" dirty="0" smtClean="0"/>
          </a:p>
          <a:p>
            <a:pPr lvl="2"/>
            <a:r>
              <a:rPr lang="en-US" sz="3200" dirty="0" smtClean="0"/>
              <a:t>To Abraham- Genesis 17:1</a:t>
            </a:r>
          </a:p>
          <a:p>
            <a:pPr lvl="2"/>
            <a:r>
              <a:rPr lang="en-US" sz="3200" dirty="0" smtClean="0"/>
              <a:t>To Isaac- Genesis 26:2</a:t>
            </a:r>
          </a:p>
          <a:p>
            <a:pPr lvl="2"/>
            <a:r>
              <a:rPr lang="en-US" sz="3200" dirty="0" smtClean="0"/>
              <a:t>To Jacob- Genesis 32:30</a:t>
            </a:r>
          </a:p>
          <a:p>
            <a:pPr lvl="2"/>
            <a:r>
              <a:rPr lang="en-US" sz="3200" dirty="0" smtClean="0"/>
              <a:t>To Moses- Exodus 3:2-6</a:t>
            </a:r>
          </a:p>
          <a:p>
            <a:endParaRPr lang="en-US" sz="3600" dirty="0" smtClean="0"/>
          </a:p>
        </p:txBody>
      </p:sp>
    </p:spTree>
    <p:extLst>
      <p:ext uri="{BB962C8B-B14F-4D97-AF65-F5344CB8AC3E}">
        <p14:creationId xmlns:p14="http://schemas.microsoft.com/office/powerpoint/2010/main" val="339277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TYPES OF SPECIAL REVELATION</a:t>
            </a:r>
            <a:endParaRPr lang="en-US" dirty="0"/>
          </a:p>
        </p:txBody>
      </p:sp>
      <p:sp>
        <p:nvSpPr>
          <p:cNvPr id="3" name="Content Placeholder 2"/>
          <p:cNvSpPr>
            <a:spLocks noGrp="1"/>
          </p:cNvSpPr>
          <p:nvPr>
            <p:ph idx="1"/>
          </p:nvPr>
        </p:nvSpPr>
        <p:spPr>
          <a:xfrm>
            <a:off x="457200" y="1200150"/>
            <a:ext cx="8229600" cy="3809999"/>
          </a:xfrm>
        </p:spPr>
        <p:txBody>
          <a:bodyPr>
            <a:normAutofit/>
          </a:bodyPr>
          <a:lstStyle/>
          <a:p>
            <a:r>
              <a:rPr lang="en-US" sz="3600" dirty="0" smtClean="0"/>
              <a:t>Dreams &amp; Visions</a:t>
            </a:r>
          </a:p>
          <a:p>
            <a:pPr lvl="2"/>
            <a:r>
              <a:rPr lang="en-US" sz="3200" dirty="0" smtClean="0"/>
              <a:t>Jacob’s ladder- Genesis 28:12-16</a:t>
            </a:r>
          </a:p>
          <a:p>
            <a:pPr lvl="2"/>
            <a:r>
              <a:rPr lang="en-US" sz="3200" dirty="0" smtClean="0"/>
              <a:t>Daniel- Daniel 2:19, 28</a:t>
            </a:r>
          </a:p>
          <a:p>
            <a:endParaRPr lang="en-US" sz="3600" dirty="0" smtClean="0"/>
          </a:p>
        </p:txBody>
      </p:sp>
    </p:spTree>
    <p:extLst>
      <p:ext uri="{BB962C8B-B14F-4D97-AF65-F5344CB8AC3E}">
        <p14:creationId xmlns:p14="http://schemas.microsoft.com/office/powerpoint/2010/main" val="3848804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TYPES OF SPECIAL REVELATION</a:t>
            </a:r>
            <a:endParaRPr lang="en-US" dirty="0"/>
          </a:p>
        </p:txBody>
      </p:sp>
      <p:sp>
        <p:nvSpPr>
          <p:cNvPr id="3" name="Content Placeholder 2"/>
          <p:cNvSpPr>
            <a:spLocks noGrp="1"/>
          </p:cNvSpPr>
          <p:nvPr>
            <p:ph idx="1"/>
          </p:nvPr>
        </p:nvSpPr>
        <p:spPr>
          <a:xfrm>
            <a:off x="457200" y="1200150"/>
            <a:ext cx="8229600" cy="3809999"/>
          </a:xfrm>
        </p:spPr>
        <p:txBody>
          <a:bodyPr>
            <a:normAutofit/>
          </a:bodyPr>
          <a:lstStyle/>
          <a:p>
            <a:r>
              <a:rPr lang="en-US" sz="3600" dirty="0" smtClean="0"/>
              <a:t>Miracles &amp; Signs</a:t>
            </a:r>
          </a:p>
          <a:p>
            <a:pPr lvl="2"/>
            <a:r>
              <a:rPr lang="en-US" sz="3200" dirty="0" smtClean="0"/>
              <a:t>Flood- Genesis 7</a:t>
            </a:r>
          </a:p>
          <a:p>
            <a:pPr lvl="2"/>
            <a:r>
              <a:rPr lang="en-US" sz="3200" dirty="0" smtClean="0"/>
              <a:t>Burning Bush- Exodus 3</a:t>
            </a:r>
          </a:p>
          <a:p>
            <a:pPr lvl="2"/>
            <a:r>
              <a:rPr lang="en-US" sz="3200" dirty="0" smtClean="0"/>
              <a:t>Plagues in Egypt- Exodus 7-13</a:t>
            </a:r>
          </a:p>
          <a:p>
            <a:pPr lvl="2"/>
            <a:r>
              <a:rPr lang="en-US" sz="3200" dirty="0" smtClean="0"/>
              <a:t>Parting of the Red Sea- Exodus 14</a:t>
            </a:r>
          </a:p>
          <a:p>
            <a:endParaRPr lang="en-US" sz="3600" dirty="0" smtClean="0"/>
          </a:p>
        </p:txBody>
      </p:sp>
    </p:spTree>
    <p:extLst>
      <p:ext uri="{BB962C8B-B14F-4D97-AF65-F5344CB8AC3E}">
        <p14:creationId xmlns:p14="http://schemas.microsoft.com/office/powerpoint/2010/main" val="222469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SUFFICIENCY OF SPECIAL REVELATION</a:t>
            </a:r>
            <a:endParaRPr lang="en-US" dirty="0"/>
          </a:p>
        </p:txBody>
      </p:sp>
      <p:sp>
        <p:nvSpPr>
          <p:cNvPr id="3" name="Content Placeholder 2"/>
          <p:cNvSpPr>
            <a:spLocks noGrp="1"/>
          </p:cNvSpPr>
          <p:nvPr>
            <p:ph idx="1"/>
          </p:nvPr>
        </p:nvSpPr>
        <p:spPr>
          <a:xfrm>
            <a:off x="457200" y="1200150"/>
            <a:ext cx="8229600" cy="3809999"/>
          </a:xfrm>
        </p:spPr>
        <p:txBody>
          <a:bodyPr>
            <a:normAutofit/>
          </a:bodyPr>
          <a:lstStyle/>
          <a:p>
            <a:r>
              <a:rPr lang="en-US" sz="3600" dirty="0" smtClean="0"/>
              <a:t>Goes beyond natural revelation.</a:t>
            </a:r>
          </a:p>
          <a:p>
            <a:r>
              <a:rPr lang="en-US" sz="3600" dirty="0" smtClean="0"/>
              <a:t>Sufficient for Salvation</a:t>
            </a:r>
          </a:p>
          <a:p>
            <a:r>
              <a:rPr lang="en-US" sz="3600" dirty="0" smtClean="0"/>
              <a:t>Does not encompass all knowledge</a:t>
            </a:r>
            <a:endParaRPr lang="en-US" sz="3200" dirty="0" smtClean="0"/>
          </a:p>
          <a:p>
            <a:endParaRPr lang="en-US" sz="3600" dirty="0" smtClean="0"/>
          </a:p>
        </p:txBody>
      </p:sp>
    </p:spTree>
    <p:extLst>
      <p:ext uri="{BB962C8B-B14F-4D97-AF65-F5344CB8AC3E}">
        <p14:creationId xmlns:p14="http://schemas.microsoft.com/office/powerpoint/2010/main" val="2225291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457199" y="361950"/>
            <a:ext cx="8229600" cy="4114800"/>
          </a:xfrm>
        </p:spPr>
        <p:txBody>
          <a:bodyPr>
            <a:normAutofit fontScale="92500" lnSpcReduction="20000"/>
          </a:bodyPr>
          <a:lstStyle/>
          <a:p>
            <a:r>
              <a:rPr lang="en-US" sz="3600" dirty="0" smtClean="0">
                <a:solidFill>
                  <a:schemeClr val="bg1"/>
                </a:solidFill>
                <a:effectLst>
                  <a:outerShdw blurRad="38100" dist="38100" dir="2700000" algn="tl">
                    <a:srgbClr val="000000">
                      <a:alpha val="43137"/>
                    </a:srgbClr>
                  </a:outerShdw>
                </a:effectLst>
              </a:rPr>
              <a:t>2 Timothy 3:15-17</a:t>
            </a:r>
          </a:p>
          <a:p>
            <a:pPr marL="0" indent="0" algn="ctr">
              <a:buNone/>
            </a:pPr>
            <a:r>
              <a:rPr lang="en-US" sz="3600" dirty="0" smtClean="0">
                <a:solidFill>
                  <a:schemeClr val="bg1"/>
                </a:solidFill>
                <a:effectLst>
                  <a:outerShdw blurRad="38100" dist="38100" dir="2700000" algn="tl">
                    <a:srgbClr val="000000">
                      <a:alpha val="43137"/>
                    </a:srgbClr>
                  </a:outerShdw>
                </a:effectLst>
              </a:rPr>
              <a:t>…and </a:t>
            </a:r>
            <a:r>
              <a:rPr lang="en-US" sz="3600" dirty="0">
                <a:solidFill>
                  <a:schemeClr val="bg1"/>
                </a:solidFill>
                <a:effectLst>
                  <a:outerShdw blurRad="38100" dist="38100" dir="2700000" algn="tl">
                    <a:srgbClr val="000000">
                      <a:alpha val="43137"/>
                    </a:srgbClr>
                  </a:outerShdw>
                </a:effectLst>
              </a:rPr>
              <a:t>that from childhood you have known the sacred writings which are able to give you the wisdom that leads to salvation through faith which is in Christ Jesus. </a:t>
            </a:r>
            <a:r>
              <a:rPr lang="en-US" sz="3600" dirty="0" smtClean="0">
                <a:solidFill>
                  <a:schemeClr val="bg1"/>
                </a:solidFill>
                <a:effectLst>
                  <a:outerShdw blurRad="38100" dist="38100" dir="2700000" algn="tl">
                    <a:srgbClr val="000000">
                      <a:alpha val="43137"/>
                    </a:srgbClr>
                  </a:outerShdw>
                </a:effectLst>
              </a:rPr>
              <a:t>All </a:t>
            </a:r>
            <a:r>
              <a:rPr lang="en-US" sz="3600" dirty="0">
                <a:solidFill>
                  <a:schemeClr val="bg1"/>
                </a:solidFill>
                <a:effectLst>
                  <a:outerShdw blurRad="38100" dist="38100" dir="2700000" algn="tl">
                    <a:srgbClr val="000000">
                      <a:alpha val="43137"/>
                    </a:srgbClr>
                  </a:outerShdw>
                </a:effectLst>
              </a:rPr>
              <a:t>Scripture </a:t>
            </a:r>
            <a:r>
              <a:rPr lang="en-US" sz="3600" dirty="0" smtClean="0">
                <a:solidFill>
                  <a:schemeClr val="bg1"/>
                </a:solidFill>
                <a:effectLst>
                  <a:outerShdw blurRad="38100" dist="38100" dir="2700000" algn="tl">
                    <a:srgbClr val="000000">
                      <a:alpha val="43137"/>
                    </a:srgbClr>
                  </a:outerShdw>
                </a:effectLst>
              </a:rPr>
              <a:t>is inspired </a:t>
            </a:r>
            <a:r>
              <a:rPr lang="en-US" sz="3600" dirty="0">
                <a:solidFill>
                  <a:schemeClr val="bg1"/>
                </a:solidFill>
                <a:effectLst>
                  <a:outerShdw blurRad="38100" dist="38100" dir="2700000" algn="tl">
                    <a:srgbClr val="000000">
                      <a:alpha val="43137"/>
                    </a:srgbClr>
                  </a:outerShdw>
                </a:effectLst>
              </a:rPr>
              <a:t>by God and profitable for teaching, for reproof, for correction, for </a:t>
            </a:r>
            <a:r>
              <a:rPr lang="en-US" sz="3600" dirty="0" smtClean="0">
                <a:solidFill>
                  <a:schemeClr val="bg1"/>
                </a:solidFill>
                <a:effectLst>
                  <a:outerShdw blurRad="38100" dist="38100" dir="2700000" algn="tl">
                    <a:srgbClr val="000000">
                      <a:alpha val="43137"/>
                    </a:srgbClr>
                  </a:outerShdw>
                </a:effectLst>
              </a:rPr>
              <a:t>training </a:t>
            </a:r>
            <a:r>
              <a:rPr lang="en-US" sz="3600" dirty="0">
                <a:solidFill>
                  <a:schemeClr val="bg1"/>
                </a:solidFill>
                <a:effectLst>
                  <a:outerShdw blurRad="38100" dist="38100" dir="2700000" algn="tl">
                    <a:srgbClr val="000000">
                      <a:alpha val="43137"/>
                    </a:srgbClr>
                  </a:outerShdw>
                </a:effectLst>
              </a:rPr>
              <a:t>in righteousness; </a:t>
            </a:r>
            <a:r>
              <a:rPr lang="en-US" sz="3600" dirty="0" smtClean="0">
                <a:solidFill>
                  <a:schemeClr val="bg1"/>
                </a:solidFill>
                <a:effectLst>
                  <a:outerShdw blurRad="38100" dist="38100" dir="2700000" algn="tl">
                    <a:srgbClr val="000000">
                      <a:alpha val="43137"/>
                    </a:srgbClr>
                  </a:outerShdw>
                </a:effectLst>
              </a:rPr>
              <a:t>so </a:t>
            </a:r>
            <a:r>
              <a:rPr lang="en-US" sz="3600" dirty="0">
                <a:solidFill>
                  <a:schemeClr val="bg1"/>
                </a:solidFill>
                <a:effectLst>
                  <a:outerShdw blurRad="38100" dist="38100" dir="2700000" algn="tl">
                    <a:srgbClr val="000000">
                      <a:alpha val="43137"/>
                    </a:srgbClr>
                  </a:outerShdw>
                </a:effectLst>
              </a:rPr>
              <a:t>that the man of God may be adequate, equipped for every good work.</a:t>
            </a:r>
          </a:p>
          <a:p>
            <a:endParaRPr lang="en-US" sz="3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6593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p:txBody>
          <a:bodyPr>
            <a:normAutofit/>
          </a:bodyPr>
          <a:lstStyle/>
          <a:p>
            <a:r>
              <a:rPr lang="en-US" sz="3200" dirty="0" smtClean="0">
                <a:effectLst>
                  <a:outerShdw blurRad="38100" dist="38100" dir="2700000" algn="tl">
                    <a:srgbClr val="000000">
                      <a:alpha val="43137"/>
                    </a:srgbClr>
                  </a:outerShdw>
                </a:effectLst>
              </a:rPr>
              <a:t>2 Peter 1:21</a:t>
            </a:r>
          </a:p>
          <a:p>
            <a:pPr marL="0" indent="0" algn="ctr">
              <a:buNone/>
            </a:pPr>
            <a:r>
              <a:rPr lang="en-US" sz="3200" dirty="0" smtClean="0">
                <a:effectLst>
                  <a:outerShdw blurRad="38100" dist="38100" dir="2700000" algn="tl">
                    <a:srgbClr val="000000">
                      <a:alpha val="43137"/>
                    </a:srgbClr>
                  </a:outerShdw>
                </a:effectLst>
              </a:rPr>
              <a:t>“For </a:t>
            </a:r>
            <a:r>
              <a:rPr lang="en-US" sz="3200" dirty="0">
                <a:effectLst>
                  <a:outerShdw blurRad="38100" dist="38100" dir="2700000" algn="tl">
                    <a:srgbClr val="000000">
                      <a:alpha val="43137"/>
                    </a:srgbClr>
                  </a:outerShdw>
                </a:effectLst>
              </a:rPr>
              <a:t>no prophecy was ever made by an act of human will, but men moved by the Holy Spirit </a:t>
            </a:r>
            <a:r>
              <a:rPr lang="en-US" sz="3200" dirty="0" smtClean="0">
                <a:effectLst>
                  <a:outerShdw blurRad="38100" dist="38100" dir="2700000" algn="tl">
                    <a:srgbClr val="000000">
                      <a:alpha val="43137"/>
                    </a:srgbClr>
                  </a:outerShdw>
                </a:effectLst>
              </a:rPr>
              <a:t>spoke </a:t>
            </a:r>
            <a:r>
              <a:rPr lang="en-US" sz="3200" dirty="0">
                <a:effectLst>
                  <a:outerShdw blurRad="38100" dist="38100" dir="2700000" algn="tl">
                    <a:srgbClr val="000000">
                      <a:alpha val="43137"/>
                    </a:srgbClr>
                  </a:outerShdw>
                </a:effectLst>
              </a:rPr>
              <a:t>from God</a:t>
            </a:r>
            <a:r>
              <a:rPr lang="en-US" sz="3200" dirty="0" smtClean="0">
                <a:effectLst>
                  <a:outerShdw blurRad="38100" dist="38100" dir="2700000" algn="tl">
                    <a:srgbClr val="000000">
                      <a:alpha val="43137"/>
                    </a:srgbClr>
                  </a:outerShdw>
                </a:effectLst>
              </a:rPr>
              <a:t>.”</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1512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p:txBody>
          <a:bodyPr>
            <a:normAutofit/>
          </a:bodyPr>
          <a:lstStyle/>
          <a:p>
            <a:r>
              <a:rPr lang="en-US" sz="3200" dirty="0" smtClean="0">
                <a:effectLst>
                  <a:outerShdw blurRad="38100" dist="38100" dir="2700000" algn="tl">
                    <a:srgbClr val="000000">
                      <a:alpha val="43137"/>
                    </a:srgbClr>
                  </a:outerShdw>
                </a:effectLst>
              </a:rPr>
              <a:t>God Spoke through men </a:t>
            </a:r>
            <a:r>
              <a:rPr lang="en-US" sz="3200" dirty="0" smtClean="0">
                <a:effectLst>
                  <a:outerShdw blurRad="38100" dist="38100" dir="2700000" algn="tl">
                    <a:srgbClr val="000000">
                      <a:alpha val="43137"/>
                    </a:srgbClr>
                  </a:outerShdw>
                </a:effectLst>
                <a:sym typeface="Wingdings" panose="05000000000000000000" pitchFamily="2" charset="2"/>
              </a:rPr>
              <a:t> Manuscripts</a:t>
            </a:r>
          </a:p>
          <a:p>
            <a:pPr lvl="2"/>
            <a:r>
              <a:rPr lang="en-US" sz="2800" dirty="0" smtClean="0">
                <a:effectLst>
                  <a:outerShdw blurRad="38100" dist="38100" dir="2700000" algn="tl">
                    <a:srgbClr val="000000">
                      <a:alpha val="43137"/>
                    </a:srgbClr>
                  </a:outerShdw>
                </a:effectLst>
                <a:sym typeface="Wingdings" panose="05000000000000000000" pitchFamily="2" charset="2"/>
              </a:rPr>
              <a:t>Written over 1600 year: 1500 B.C. to A.D. 100</a:t>
            </a:r>
          </a:p>
          <a:p>
            <a:pPr lvl="2"/>
            <a:r>
              <a:rPr lang="en-US" sz="2800" dirty="0" smtClean="0">
                <a:effectLst>
                  <a:outerShdw blurRad="38100" dist="38100" dir="2700000" algn="tl">
                    <a:srgbClr val="000000">
                      <a:alpha val="43137"/>
                    </a:srgbClr>
                  </a:outerShdw>
                </a:effectLst>
                <a:sym typeface="Wingdings" panose="05000000000000000000" pitchFamily="2" charset="2"/>
              </a:rPr>
              <a:t>40 different authors</a:t>
            </a:r>
          </a:p>
          <a:p>
            <a:pPr lvl="2"/>
            <a:r>
              <a:rPr lang="en-US" sz="2800" dirty="0" smtClean="0">
                <a:effectLst>
                  <a:outerShdw blurRad="38100" dist="38100" dir="2700000" algn="tl">
                    <a:srgbClr val="000000">
                      <a:alpha val="43137"/>
                    </a:srgbClr>
                  </a:outerShdw>
                </a:effectLst>
                <a:sym typeface="Wingdings" panose="05000000000000000000" pitchFamily="2" charset="2"/>
              </a:rPr>
              <a:t>66 books (Old Testament 39; New 27)</a:t>
            </a:r>
          </a:p>
          <a:p>
            <a:pPr lvl="3"/>
            <a:r>
              <a:rPr lang="en-US" sz="2600" dirty="0" smtClean="0">
                <a:effectLst>
                  <a:outerShdw blurRad="38100" dist="38100" dir="2700000" algn="tl">
                    <a:srgbClr val="000000">
                      <a:alpha val="43137"/>
                    </a:srgbClr>
                  </a:outerShdw>
                </a:effectLst>
                <a:sym typeface="Wingdings" panose="05000000000000000000" pitchFamily="2" charset="2"/>
              </a:rPr>
              <a:t>Note: No originals exist today</a:t>
            </a:r>
            <a:endParaRPr lang="en-US" sz="2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39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p:txBody>
          <a:bodyPr>
            <a:normAutofit/>
          </a:bodyPr>
          <a:lstStyle/>
          <a:p>
            <a:r>
              <a:rPr lang="en-US" sz="3600" dirty="0" smtClean="0">
                <a:effectLst>
                  <a:outerShdw blurRad="38100" dist="38100" dir="2700000" algn="tl">
                    <a:srgbClr val="000000">
                      <a:alpha val="43137"/>
                    </a:srgbClr>
                  </a:outerShdw>
                </a:effectLst>
              </a:rPr>
              <a:t>Languages</a:t>
            </a:r>
            <a:endParaRPr lang="en-US" sz="3600" dirty="0" smtClean="0">
              <a:effectLst>
                <a:outerShdw blurRad="38100" dist="38100" dir="2700000" algn="tl">
                  <a:srgbClr val="000000">
                    <a:alpha val="43137"/>
                  </a:srgbClr>
                </a:outerShdw>
              </a:effectLst>
              <a:sym typeface="Wingdings" panose="05000000000000000000" pitchFamily="2" charset="2"/>
            </a:endParaRPr>
          </a:p>
          <a:p>
            <a:pPr lvl="2"/>
            <a:r>
              <a:rPr lang="en-US" sz="3200" dirty="0" smtClean="0">
                <a:effectLst>
                  <a:outerShdw blurRad="38100" dist="38100" dir="2700000" algn="tl">
                    <a:srgbClr val="000000">
                      <a:alpha val="43137"/>
                    </a:srgbClr>
                  </a:outerShdw>
                </a:effectLst>
                <a:sym typeface="Wingdings" panose="05000000000000000000" pitchFamily="2" charset="2"/>
              </a:rPr>
              <a:t>Old Testament	 Hebrew &amp; Aramaic</a:t>
            </a:r>
          </a:p>
          <a:p>
            <a:pPr marL="685800" lvl="2" indent="0">
              <a:buNone/>
            </a:pPr>
            <a:endParaRPr lang="en-US" sz="3200" dirty="0" smtClean="0">
              <a:solidFill>
                <a:schemeClr val="bg1"/>
              </a:solidFill>
              <a:effectLst>
                <a:outerShdw blurRad="38100" dist="38100" dir="2700000" algn="tl">
                  <a:srgbClr val="000000">
                    <a:alpha val="43137"/>
                  </a:srgbClr>
                </a:outerShdw>
              </a:effectLst>
              <a:sym typeface="Wingdings" panose="05000000000000000000" pitchFamily="2" charset="2"/>
            </a:endParaRPr>
          </a:p>
          <a:p>
            <a:pPr lvl="2"/>
            <a:r>
              <a:rPr lang="en-US" sz="2800" dirty="0" smtClean="0">
                <a:effectLst>
                  <a:outerShdw blurRad="38100" dist="38100" dir="2700000" algn="tl">
                    <a:srgbClr val="000000">
                      <a:alpha val="43137"/>
                    </a:srgbClr>
                  </a:outerShdw>
                </a:effectLst>
                <a:sym typeface="Wingdings" panose="05000000000000000000" pitchFamily="2" charset="2"/>
              </a:rPr>
              <a:t>Septuagint		 a Greek translation of the 			Old Testament written in 3 B.C.</a:t>
            </a:r>
          </a:p>
          <a:p>
            <a:pPr lvl="2"/>
            <a:r>
              <a:rPr lang="en-US" sz="2800" dirty="0" smtClean="0">
                <a:effectLst>
                  <a:outerShdw blurRad="38100" dist="38100" dir="2700000" algn="tl">
                    <a:srgbClr val="000000">
                      <a:alpha val="43137"/>
                    </a:srgbClr>
                  </a:outerShdw>
                </a:effectLst>
                <a:sym typeface="Wingdings" panose="05000000000000000000" pitchFamily="2" charset="2"/>
              </a:rPr>
              <a:t>New Testament	 Greek</a:t>
            </a:r>
          </a:p>
          <a:p>
            <a:pPr lvl="2"/>
            <a:endParaRPr lang="en-US" sz="2600" dirty="0" smtClean="0">
              <a:effectLst>
                <a:outerShdw blurRad="38100" dist="38100" dir="2700000" algn="tl">
                  <a:srgbClr val="000000">
                    <a:alpha val="43137"/>
                  </a:srgbClr>
                </a:outerShdw>
              </a:effectLst>
              <a:sym typeface="Wingdings" panose="05000000000000000000" pitchFamily="2" charset="2"/>
            </a:endParaRPr>
          </a:p>
          <a:p>
            <a:pPr lvl="3"/>
            <a:endParaRPr lang="en-US" sz="2000" dirty="0">
              <a:effectLst>
                <a:outerShdw blurRad="38100" dist="38100" dir="2700000" algn="tl">
                  <a:srgbClr val="000000">
                    <a:alpha val="43137"/>
                  </a:srgbClr>
                </a:outerShdw>
              </a:effectLst>
              <a:sym typeface="Wingdings" panose="05000000000000000000" pitchFamily="2" charset="2"/>
            </a:endParaRPr>
          </a:p>
        </p:txBody>
      </p:sp>
    </p:spTree>
    <p:extLst>
      <p:ext uri="{BB962C8B-B14F-4D97-AF65-F5344CB8AC3E}">
        <p14:creationId xmlns:p14="http://schemas.microsoft.com/office/powerpoint/2010/main" val="2487306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a:xfrm>
            <a:off x="457200" y="1200150"/>
            <a:ext cx="8229600" cy="3657599"/>
          </a:xfrm>
        </p:spPr>
        <p:txBody>
          <a:bodyPr>
            <a:normAutofit/>
          </a:bodyPr>
          <a:lstStyle/>
          <a:p>
            <a:r>
              <a:rPr lang="en-US" sz="3200" dirty="0" smtClean="0">
                <a:effectLst>
                  <a:outerShdw blurRad="38100" dist="38100" dir="2700000" algn="tl">
                    <a:srgbClr val="000000">
                      <a:alpha val="43137"/>
                    </a:srgbClr>
                  </a:outerShdw>
                </a:effectLst>
              </a:rPr>
              <a:t>Titles of the Bible</a:t>
            </a:r>
            <a:endParaRPr lang="en-US" sz="3200" dirty="0" smtClean="0">
              <a:effectLst>
                <a:outerShdw blurRad="38100" dist="38100" dir="2700000" algn="tl">
                  <a:srgbClr val="000000">
                    <a:alpha val="43137"/>
                  </a:srgbClr>
                </a:outerShdw>
              </a:effectLst>
              <a:sym typeface="Wingdings" panose="05000000000000000000" pitchFamily="2" charset="2"/>
            </a:endParaRPr>
          </a:p>
          <a:p>
            <a:pPr lvl="2"/>
            <a:r>
              <a:rPr lang="en-US" sz="2800" dirty="0" smtClean="0">
                <a:effectLst>
                  <a:outerShdw blurRad="38100" dist="38100" dir="2700000" algn="tl">
                    <a:srgbClr val="000000">
                      <a:alpha val="43137"/>
                    </a:srgbClr>
                  </a:outerShdw>
                </a:effectLst>
                <a:sym typeface="Wingdings" panose="05000000000000000000" pitchFamily="2" charset="2"/>
              </a:rPr>
              <a:t>Bible</a:t>
            </a:r>
          </a:p>
          <a:p>
            <a:pPr lvl="2"/>
            <a:r>
              <a:rPr lang="en-US" sz="2800" dirty="0" smtClean="0">
                <a:effectLst>
                  <a:outerShdw blurRad="38100" dist="38100" dir="2700000" algn="tl">
                    <a:srgbClr val="000000">
                      <a:alpha val="43137"/>
                    </a:srgbClr>
                  </a:outerShdw>
                </a:effectLst>
                <a:sym typeface="Wingdings" panose="05000000000000000000" pitchFamily="2" charset="2"/>
              </a:rPr>
              <a:t>Canon</a:t>
            </a:r>
          </a:p>
          <a:p>
            <a:pPr lvl="2"/>
            <a:r>
              <a:rPr lang="en-US" sz="2800" dirty="0" smtClean="0">
                <a:effectLst>
                  <a:outerShdw blurRad="38100" dist="38100" dir="2700000" algn="tl">
                    <a:srgbClr val="000000">
                      <a:alpha val="43137"/>
                    </a:srgbClr>
                  </a:outerShdw>
                </a:effectLst>
                <a:sym typeface="Wingdings" panose="05000000000000000000" pitchFamily="2" charset="2"/>
              </a:rPr>
              <a:t>Scripture- John 7:38</a:t>
            </a:r>
          </a:p>
          <a:p>
            <a:pPr lvl="2"/>
            <a:r>
              <a:rPr lang="en-US" sz="2800" dirty="0" smtClean="0">
                <a:effectLst>
                  <a:outerShdw blurRad="38100" dist="38100" dir="2700000" algn="tl">
                    <a:srgbClr val="000000">
                      <a:alpha val="43137"/>
                    </a:srgbClr>
                  </a:outerShdw>
                </a:effectLst>
                <a:sym typeface="Wingdings" panose="05000000000000000000" pitchFamily="2" charset="2"/>
              </a:rPr>
              <a:t>The Writings- 2 Timothy 3:15</a:t>
            </a:r>
          </a:p>
          <a:p>
            <a:pPr lvl="2"/>
            <a:r>
              <a:rPr lang="en-US" sz="2800" dirty="0" smtClean="0">
                <a:effectLst>
                  <a:outerShdw blurRad="38100" dist="38100" dir="2700000" algn="tl">
                    <a:srgbClr val="000000">
                      <a:alpha val="43137"/>
                    </a:srgbClr>
                  </a:outerShdw>
                </a:effectLst>
                <a:sym typeface="Wingdings" panose="05000000000000000000" pitchFamily="2" charset="2"/>
              </a:rPr>
              <a:t>The Word of God- 1 Thessalonians 2:13</a:t>
            </a:r>
          </a:p>
          <a:p>
            <a:pPr lvl="2"/>
            <a:r>
              <a:rPr lang="en-US" sz="2800" dirty="0" smtClean="0">
                <a:effectLst>
                  <a:outerShdw blurRad="38100" dist="38100" dir="2700000" algn="tl">
                    <a:srgbClr val="000000">
                      <a:alpha val="43137"/>
                    </a:srgbClr>
                  </a:outerShdw>
                </a:effectLst>
                <a:sym typeface="Wingdings" panose="05000000000000000000" pitchFamily="2" charset="2"/>
              </a:rPr>
              <a:t>The Law, Prophets, and Psalms- Luke 24:44</a:t>
            </a:r>
            <a:endParaRPr lang="en-US" sz="2400" dirty="0" smtClean="0">
              <a:effectLst>
                <a:outerShdw blurRad="38100" dist="38100" dir="2700000" algn="tl">
                  <a:srgbClr val="000000">
                    <a:alpha val="43137"/>
                  </a:srgbClr>
                </a:outerShdw>
              </a:effectLst>
              <a:sym typeface="Wingdings" panose="05000000000000000000" pitchFamily="2" charset="2"/>
            </a:endParaRPr>
          </a:p>
          <a:p>
            <a:pPr lvl="2"/>
            <a:endParaRPr lang="en-US" sz="2600" dirty="0" smtClean="0">
              <a:effectLst>
                <a:outerShdw blurRad="38100" dist="38100" dir="2700000" algn="tl">
                  <a:srgbClr val="000000">
                    <a:alpha val="43137"/>
                  </a:srgbClr>
                </a:outerShdw>
              </a:effectLst>
              <a:sym typeface="Wingdings" panose="05000000000000000000" pitchFamily="2" charset="2"/>
            </a:endParaRPr>
          </a:p>
          <a:p>
            <a:pPr lvl="3"/>
            <a:endParaRPr lang="en-US" sz="2000" dirty="0">
              <a:effectLst>
                <a:outerShdw blurRad="38100" dist="38100" dir="2700000" algn="tl">
                  <a:srgbClr val="000000">
                    <a:alpha val="43137"/>
                  </a:srgbClr>
                </a:outerShdw>
              </a:effectLst>
              <a:sym typeface="Wingdings" panose="05000000000000000000" pitchFamily="2" charset="2"/>
            </a:endParaRPr>
          </a:p>
        </p:txBody>
      </p:sp>
    </p:spTree>
    <p:extLst>
      <p:ext uri="{BB962C8B-B14F-4D97-AF65-F5344CB8AC3E}">
        <p14:creationId xmlns:p14="http://schemas.microsoft.com/office/powerpoint/2010/main" val="2535177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2" name="Title 1"/>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r>
              <a:rPr lang="en-US" spc="0" dirty="0" smtClean="0">
                <a:ln w="50800"/>
                <a:solidFill>
                  <a:schemeClr val="bg1">
                    <a:shade val="50000"/>
                  </a:schemeClr>
                </a:solidFill>
              </a:rPr>
              <a:t>Scripture Memory Verse</a:t>
            </a:r>
            <a:endParaRPr lang="en-US" spc="0" dirty="0">
              <a:ln w="50800"/>
              <a:solidFill>
                <a:schemeClr val="bg1">
                  <a:shade val="50000"/>
                </a:schemeClr>
              </a:solidFill>
            </a:endParaRPr>
          </a:p>
        </p:txBody>
      </p:sp>
      <p:sp>
        <p:nvSpPr>
          <p:cNvPr id="3" name="Content Placeholder 2"/>
          <p:cNvSpPr>
            <a:spLocks noGrp="1"/>
          </p:cNvSpPr>
          <p:nvPr>
            <p:ph idx="1"/>
          </p:nvPr>
        </p:nvSpPr>
        <p:spPr/>
        <p:txBody>
          <a:bodyPr>
            <a:normAutofit/>
          </a:bodyPr>
          <a:lstStyle/>
          <a:p>
            <a:r>
              <a:rPr lang="en-US" sz="3600" dirty="0" smtClean="0">
                <a:solidFill>
                  <a:schemeClr val="bg1"/>
                </a:solidFill>
                <a:effectLst>
                  <a:outerShdw blurRad="38100" dist="38100" dir="2700000" algn="tl">
                    <a:srgbClr val="000000">
                      <a:alpha val="43137"/>
                    </a:srgbClr>
                  </a:outerShdw>
                </a:effectLst>
              </a:rPr>
              <a:t>2 Timothy 3:16</a:t>
            </a:r>
            <a:endParaRPr lang="en-US" sz="3600" dirty="0">
              <a:solidFill>
                <a:schemeClr val="bg1"/>
              </a:solidFill>
              <a:effectLst>
                <a:outerShdw blurRad="38100" dist="38100" dir="2700000" algn="tl">
                  <a:srgbClr val="000000">
                    <a:alpha val="43137"/>
                  </a:srgbClr>
                </a:outerShdw>
              </a:effectLst>
            </a:endParaRPr>
          </a:p>
          <a:p>
            <a:pPr marL="0" indent="0" algn="ctr">
              <a:buNone/>
            </a:pPr>
            <a:r>
              <a:rPr lang="en-US" sz="3600" dirty="0" smtClean="0">
                <a:solidFill>
                  <a:schemeClr val="bg1"/>
                </a:solidFill>
                <a:effectLst>
                  <a:outerShdw blurRad="38100" dist="38100" dir="2700000" algn="tl">
                    <a:srgbClr val="000000">
                      <a:alpha val="43137"/>
                    </a:srgbClr>
                  </a:outerShdw>
                </a:effectLst>
              </a:rPr>
              <a:t>“All </a:t>
            </a:r>
            <a:r>
              <a:rPr lang="en-US" sz="3600" dirty="0">
                <a:solidFill>
                  <a:schemeClr val="bg1"/>
                </a:solidFill>
                <a:effectLst>
                  <a:outerShdw blurRad="38100" dist="38100" dir="2700000" algn="tl">
                    <a:srgbClr val="000000">
                      <a:alpha val="43137"/>
                    </a:srgbClr>
                  </a:outerShdw>
                </a:effectLst>
              </a:rPr>
              <a:t>Scripture </a:t>
            </a:r>
            <a:r>
              <a:rPr lang="en-US" sz="3600" dirty="0" smtClean="0">
                <a:solidFill>
                  <a:schemeClr val="bg1"/>
                </a:solidFill>
                <a:effectLst>
                  <a:outerShdw blurRad="38100" dist="38100" dir="2700000" algn="tl">
                    <a:srgbClr val="000000">
                      <a:alpha val="43137"/>
                    </a:srgbClr>
                  </a:outerShdw>
                </a:effectLst>
              </a:rPr>
              <a:t>is inspired </a:t>
            </a:r>
            <a:r>
              <a:rPr lang="en-US" sz="3600" dirty="0">
                <a:solidFill>
                  <a:schemeClr val="bg1"/>
                </a:solidFill>
                <a:effectLst>
                  <a:outerShdw blurRad="38100" dist="38100" dir="2700000" algn="tl">
                    <a:srgbClr val="000000">
                      <a:alpha val="43137"/>
                    </a:srgbClr>
                  </a:outerShdw>
                </a:effectLst>
              </a:rPr>
              <a:t>by God and profitable for teaching, for reproof, for correction, for </a:t>
            </a:r>
            <a:r>
              <a:rPr lang="en-US" sz="3600" dirty="0" smtClean="0">
                <a:solidFill>
                  <a:schemeClr val="bg1"/>
                </a:solidFill>
                <a:effectLst>
                  <a:outerShdw blurRad="38100" dist="38100" dir="2700000" algn="tl">
                    <a:srgbClr val="000000">
                      <a:alpha val="43137"/>
                    </a:srgbClr>
                  </a:outerShdw>
                </a:effectLst>
              </a:rPr>
              <a:t>training </a:t>
            </a:r>
            <a:r>
              <a:rPr lang="en-US" sz="3600" dirty="0">
                <a:solidFill>
                  <a:schemeClr val="bg1"/>
                </a:solidFill>
                <a:effectLst>
                  <a:outerShdw blurRad="38100" dist="38100" dir="2700000" algn="tl">
                    <a:srgbClr val="000000">
                      <a:alpha val="43137"/>
                    </a:srgbClr>
                  </a:outerShdw>
                </a:effectLst>
              </a:rPr>
              <a:t>in </a:t>
            </a:r>
            <a:r>
              <a:rPr lang="en-US" sz="3600" dirty="0" smtClean="0">
                <a:solidFill>
                  <a:schemeClr val="bg1"/>
                </a:solidFill>
                <a:effectLst>
                  <a:outerShdw blurRad="38100" dist="38100" dir="2700000" algn="tl">
                    <a:srgbClr val="000000">
                      <a:alpha val="43137"/>
                    </a:srgbClr>
                  </a:outerShdw>
                </a:effectLst>
              </a:rPr>
              <a:t>righteousness”</a:t>
            </a:r>
            <a:endParaRPr lang="en-US" sz="3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78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a:xfrm>
            <a:off x="457200" y="1200150"/>
            <a:ext cx="8229600" cy="3657599"/>
          </a:xfrm>
        </p:spPr>
        <p:txBody>
          <a:bodyPr>
            <a:normAutofit/>
          </a:bodyPr>
          <a:lstStyle/>
          <a:p>
            <a:r>
              <a:rPr lang="en-US" sz="3200" dirty="0" smtClean="0">
                <a:effectLst>
                  <a:outerShdw blurRad="38100" dist="38100" dir="2700000" algn="tl">
                    <a:srgbClr val="000000">
                      <a:alpha val="43137"/>
                    </a:srgbClr>
                  </a:outerShdw>
                </a:effectLst>
              </a:rPr>
              <a:t>The Old Testament and New Testament</a:t>
            </a:r>
          </a:p>
          <a:p>
            <a:pPr lvl="2"/>
            <a:r>
              <a:rPr lang="en-US" sz="2800" dirty="0" smtClean="0">
                <a:effectLst>
                  <a:outerShdw blurRad="38100" dist="38100" dir="2700000" algn="tl">
                    <a:srgbClr val="000000">
                      <a:alpha val="43137"/>
                    </a:srgbClr>
                  </a:outerShdw>
                </a:effectLst>
                <a:sym typeface="Wingdings" panose="05000000000000000000" pitchFamily="2" charset="2"/>
              </a:rPr>
              <a:t>The Old Covenant</a:t>
            </a:r>
          </a:p>
          <a:p>
            <a:pPr lvl="2"/>
            <a:r>
              <a:rPr lang="en-US" sz="2800" dirty="0" smtClean="0">
                <a:effectLst>
                  <a:outerShdw blurRad="38100" dist="38100" dir="2700000" algn="tl">
                    <a:srgbClr val="000000">
                      <a:alpha val="43137"/>
                    </a:srgbClr>
                  </a:outerShdw>
                </a:effectLst>
                <a:sym typeface="Wingdings" panose="05000000000000000000" pitchFamily="2" charset="2"/>
              </a:rPr>
              <a:t>The New Covenant</a:t>
            </a:r>
          </a:p>
          <a:p>
            <a:pPr lvl="2"/>
            <a:endParaRPr lang="en-US" sz="2600" dirty="0" smtClean="0">
              <a:effectLst>
                <a:outerShdw blurRad="38100" dist="38100" dir="2700000" algn="tl">
                  <a:srgbClr val="000000">
                    <a:alpha val="43137"/>
                  </a:srgbClr>
                </a:outerShdw>
              </a:effectLst>
              <a:sym typeface="Wingdings" panose="05000000000000000000" pitchFamily="2" charset="2"/>
            </a:endParaRPr>
          </a:p>
          <a:p>
            <a:pPr lvl="3"/>
            <a:endParaRPr lang="en-US" sz="2000" dirty="0">
              <a:effectLst>
                <a:outerShdw blurRad="38100" dist="38100" dir="2700000" algn="tl">
                  <a:srgbClr val="000000">
                    <a:alpha val="43137"/>
                  </a:srgbClr>
                </a:outerShdw>
              </a:effectLst>
              <a:sym typeface="Wingdings" panose="05000000000000000000" pitchFamily="2" charset="2"/>
            </a:endParaRPr>
          </a:p>
        </p:txBody>
      </p:sp>
    </p:spTree>
    <p:extLst>
      <p:ext uri="{BB962C8B-B14F-4D97-AF65-F5344CB8AC3E}">
        <p14:creationId xmlns:p14="http://schemas.microsoft.com/office/powerpoint/2010/main" val="135969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a:xfrm>
            <a:off x="457200" y="1200150"/>
            <a:ext cx="8229600" cy="3657599"/>
          </a:xfrm>
        </p:spPr>
        <p:txBody>
          <a:bodyPr>
            <a:normAutofit lnSpcReduction="10000"/>
          </a:bodyPr>
          <a:lstStyle/>
          <a:p>
            <a:r>
              <a:rPr lang="en-US" sz="3200" dirty="0" smtClean="0">
                <a:effectLst>
                  <a:outerShdw blurRad="38100" dist="38100" dir="2700000" algn="tl">
                    <a:srgbClr val="000000">
                      <a:alpha val="43137"/>
                    </a:srgbClr>
                  </a:outerShdw>
                </a:effectLst>
              </a:rPr>
              <a:t>The Apocrypha</a:t>
            </a:r>
          </a:p>
          <a:p>
            <a:pPr lvl="2"/>
            <a:r>
              <a:rPr lang="en-US" sz="3200" i="1" dirty="0" smtClean="0">
                <a:effectLst>
                  <a:outerShdw blurRad="38100" dist="38100" dir="2700000" algn="tl">
                    <a:srgbClr val="000000">
                      <a:alpha val="43137"/>
                    </a:srgbClr>
                  </a:outerShdw>
                </a:effectLst>
                <a:sym typeface="Wingdings" panose="05000000000000000000" pitchFamily="2" charset="2"/>
              </a:rPr>
              <a:t>Apocrypha </a:t>
            </a:r>
            <a:r>
              <a:rPr lang="en-US" sz="3200" dirty="0" smtClean="0">
                <a:effectLst>
                  <a:outerShdw blurRad="38100" dist="38100" dir="2700000" algn="tl">
                    <a:srgbClr val="000000">
                      <a:alpha val="43137"/>
                    </a:srgbClr>
                  </a:outerShdw>
                </a:effectLst>
                <a:sym typeface="Wingdings" panose="05000000000000000000" pitchFamily="2" charset="2"/>
              </a:rPr>
              <a:t>means “Hidden”</a:t>
            </a:r>
          </a:p>
          <a:p>
            <a:pPr lvl="2"/>
            <a:r>
              <a:rPr lang="en-US" sz="3200" dirty="0" smtClean="0">
                <a:effectLst>
                  <a:outerShdw blurRad="38100" dist="38100" dir="2700000" algn="tl">
                    <a:srgbClr val="000000">
                      <a:alpha val="43137"/>
                    </a:srgbClr>
                  </a:outerShdw>
                </a:effectLst>
                <a:sym typeface="Wingdings" panose="05000000000000000000" pitchFamily="2" charset="2"/>
              </a:rPr>
              <a:t>14 books </a:t>
            </a:r>
          </a:p>
          <a:p>
            <a:pPr lvl="2"/>
            <a:r>
              <a:rPr lang="en-US" sz="3200" dirty="0" smtClean="0">
                <a:effectLst>
                  <a:outerShdw blurRad="38100" dist="38100" dir="2700000" algn="tl">
                    <a:srgbClr val="000000">
                      <a:alpha val="43137"/>
                    </a:srgbClr>
                  </a:outerShdw>
                </a:effectLst>
                <a:sym typeface="Wingdings" panose="05000000000000000000" pitchFamily="2" charset="2"/>
              </a:rPr>
              <a:t>Not Accepted as Inspired because:</a:t>
            </a:r>
          </a:p>
          <a:p>
            <a:pPr lvl="3"/>
            <a:r>
              <a:rPr lang="en-US" sz="2800" dirty="0" smtClean="0">
                <a:effectLst>
                  <a:outerShdw blurRad="38100" dist="38100" dir="2700000" algn="tl">
                    <a:srgbClr val="000000">
                      <a:alpha val="43137"/>
                    </a:srgbClr>
                  </a:outerShdw>
                </a:effectLst>
                <a:sym typeface="Wingdings" panose="05000000000000000000" pitchFamily="2" charset="2"/>
              </a:rPr>
              <a:t>Not quoted/Not Endorsed</a:t>
            </a:r>
          </a:p>
          <a:p>
            <a:pPr lvl="3"/>
            <a:r>
              <a:rPr lang="en-US" sz="2800" dirty="0" smtClean="0">
                <a:effectLst>
                  <a:outerShdw blurRad="38100" dist="38100" dir="2700000" algn="tl">
                    <a:srgbClr val="000000">
                      <a:alpha val="43137"/>
                    </a:srgbClr>
                  </a:outerShdw>
                </a:effectLst>
                <a:sym typeface="Wingdings" panose="05000000000000000000" pitchFamily="2" charset="2"/>
              </a:rPr>
              <a:t>Content problems</a:t>
            </a:r>
          </a:p>
          <a:p>
            <a:pPr lvl="3"/>
            <a:r>
              <a:rPr lang="en-US" sz="2800" dirty="0" smtClean="0">
                <a:effectLst>
                  <a:outerShdw blurRad="38100" dist="38100" dir="2700000" algn="tl">
                    <a:srgbClr val="000000">
                      <a:alpha val="43137"/>
                    </a:srgbClr>
                  </a:outerShdw>
                </a:effectLst>
                <a:sym typeface="Wingdings" panose="05000000000000000000" pitchFamily="2" charset="2"/>
              </a:rPr>
              <a:t>No Prophetic Power</a:t>
            </a:r>
          </a:p>
          <a:p>
            <a:pPr lvl="2"/>
            <a:endParaRPr lang="en-US" sz="2600" dirty="0" smtClean="0">
              <a:effectLst>
                <a:outerShdw blurRad="38100" dist="38100" dir="2700000" algn="tl">
                  <a:srgbClr val="000000">
                    <a:alpha val="43137"/>
                  </a:srgbClr>
                </a:outerShdw>
              </a:effectLst>
              <a:sym typeface="Wingdings" panose="05000000000000000000" pitchFamily="2" charset="2"/>
            </a:endParaRPr>
          </a:p>
          <a:p>
            <a:pPr lvl="3"/>
            <a:endParaRPr lang="en-US" sz="2000" dirty="0">
              <a:effectLst>
                <a:outerShdw blurRad="38100" dist="38100" dir="2700000" algn="tl">
                  <a:srgbClr val="000000">
                    <a:alpha val="43137"/>
                  </a:srgbClr>
                </a:outerShdw>
              </a:effectLst>
              <a:sym typeface="Wingdings" panose="05000000000000000000" pitchFamily="2" charset="2"/>
            </a:endParaRPr>
          </a:p>
        </p:txBody>
      </p:sp>
    </p:spTree>
    <p:extLst>
      <p:ext uri="{BB962C8B-B14F-4D97-AF65-F5344CB8AC3E}">
        <p14:creationId xmlns:p14="http://schemas.microsoft.com/office/powerpoint/2010/main" val="4149788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dirty="0" smtClean="0"/>
              <a:t>HOW DID WE GET THE BIBLE?</a:t>
            </a:r>
            <a:endParaRPr lang="en-US" dirty="0"/>
          </a:p>
        </p:txBody>
      </p:sp>
      <p:sp>
        <p:nvSpPr>
          <p:cNvPr id="3" name="Content Placeholder 2"/>
          <p:cNvSpPr>
            <a:spLocks noGrp="1"/>
          </p:cNvSpPr>
          <p:nvPr>
            <p:ph idx="1"/>
          </p:nvPr>
        </p:nvSpPr>
        <p:spPr>
          <a:xfrm>
            <a:off x="457200" y="1200150"/>
            <a:ext cx="8229600" cy="3657599"/>
          </a:xfrm>
        </p:spPr>
        <p:txBody>
          <a:bodyPr>
            <a:normAutofit/>
          </a:bodyPr>
          <a:lstStyle/>
          <a:p>
            <a:r>
              <a:rPr lang="en-US" sz="3200" dirty="0" smtClean="0">
                <a:effectLst>
                  <a:outerShdw blurRad="38100" dist="38100" dir="2700000" algn="tl">
                    <a:srgbClr val="000000">
                      <a:alpha val="43137"/>
                    </a:srgbClr>
                  </a:outerShdw>
                </a:effectLst>
              </a:rPr>
              <a:t>Bible Translations</a:t>
            </a:r>
          </a:p>
          <a:p>
            <a:endParaRPr lang="en-US" sz="3200" dirty="0" smtClean="0">
              <a:effectLst>
                <a:outerShdw blurRad="38100" dist="38100" dir="2700000" algn="tl">
                  <a:srgbClr val="000000">
                    <a:alpha val="43137"/>
                  </a:srgbClr>
                </a:outerShdw>
              </a:effectLst>
            </a:endParaRPr>
          </a:p>
          <a:p>
            <a:pPr lvl="2"/>
            <a:r>
              <a:rPr lang="en-US" sz="3200" dirty="0" smtClean="0">
                <a:effectLst>
                  <a:outerShdw blurRad="38100" dist="38100" dir="2700000" algn="tl">
                    <a:srgbClr val="000000">
                      <a:alpha val="43137"/>
                    </a:srgbClr>
                  </a:outerShdw>
                </a:effectLst>
                <a:sym typeface="Wingdings" panose="05000000000000000000" pitchFamily="2" charset="2"/>
              </a:rPr>
              <a:t>Say the same thing in a different way</a:t>
            </a:r>
          </a:p>
          <a:p>
            <a:pPr lvl="2"/>
            <a:r>
              <a:rPr lang="en-US" sz="3200" dirty="0" smtClean="0">
                <a:effectLst>
                  <a:outerShdw blurRad="38100" dist="38100" dir="2700000" algn="tl">
                    <a:srgbClr val="000000">
                      <a:alpha val="43137"/>
                    </a:srgbClr>
                  </a:outerShdw>
                </a:effectLst>
                <a:sym typeface="Wingdings" panose="05000000000000000000" pitchFamily="2" charset="2"/>
              </a:rPr>
              <a:t>NASB</a:t>
            </a:r>
            <a:r>
              <a:rPr lang="en-US" sz="3200" dirty="0">
                <a:effectLst>
                  <a:outerShdw blurRad="38100" dist="38100" dir="2700000" algn="tl">
                    <a:srgbClr val="000000">
                      <a:alpha val="43137"/>
                    </a:srgbClr>
                  </a:outerShdw>
                </a:effectLst>
                <a:sym typeface="Wingdings" panose="05000000000000000000" pitchFamily="2" charset="2"/>
              </a:rPr>
              <a:t>,</a:t>
            </a:r>
            <a:r>
              <a:rPr lang="en-US" sz="3200" dirty="0" smtClean="0">
                <a:effectLst>
                  <a:outerShdw blurRad="38100" dist="38100" dir="2700000" algn="tl">
                    <a:srgbClr val="000000">
                      <a:alpha val="43137"/>
                    </a:srgbClr>
                  </a:outerShdw>
                </a:effectLst>
                <a:sym typeface="Wingdings" panose="05000000000000000000" pitchFamily="2" charset="2"/>
              </a:rPr>
              <a:t> NIV, King James, Etc. </a:t>
            </a:r>
          </a:p>
          <a:p>
            <a:pPr lvl="2"/>
            <a:endParaRPr lang="en-US" sz="2600" dirty="0" smtClean="0">
              <a:effectLst>
                <a:outerShdw blurRad="38100" dist="38100" dir="2700000" algn="tl">
                  <a:srgbClr val="000000">
                    <a:alpha val="43137"/>
                  </a:srgbClr>
                </a:outerShdw>
              </a:effectLst>
              <a:sym typeface="Wingdings" panose="05000000000000000000" pitchFamily="2" charset="2"/>
            </a:endParaRPr>
          </a:p>
          <a:p>
            <a:pPr lvl="3"/>
            <a:endParaRPr lang="en-US" sz="2000" dirty="0">
              <a:effectLst>
                <a:outerShdw blurRad="38100" dist="38100" dir="2700000" algn="tl">
                  <a:srgbClr val="000000">
                    <a:alpha val="43137"/>
                  </a:srgbClr>
                </a:outerShdw>
              </a:effectLst>
              <a:sym typeface="Wingdings" panose="05000000000000000000" pitchFamily="2" charset="2"/>
            </a:endParaRPr>
          </a:p>
        </p:txBody>
      </p:sp>
    </p:spTree>
    <p:extLst>
      <p:ext uri="{BB962C8B-B14F-4D97-AF65-F5344CB8AC3E}">
        <p14:creationId xmlns:p14="http://schemas.microsoft.com/office/powerpoint/2010/main" val="2169636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Old Testament</a:t>
            </a:r>
            <a:endParaRPr lang="en-US" dirty="0"/>
          </a:p>
        </p:txBody>
      </p:sp>
      <p:sp>
        <p:nvSpPr>
          <p:cNvPr id="3" name="Content Placeholder 2"/>
          <p:cNvSpPr>
            <a:spLocks noGrp="1"/>
          </p:cNvSpPr>
          <p:nvPr>
            <p:ph idx="1"/>
          </p:nvPr>
        </p:nvSpPr>
        <p:spPr/>
        <p:txBody>
          <a:bodyPr>
            <a:normAutofit/>
          </a:bodyPr>
          <a:lstStyle/>
          <a:p>
            <a:r>
              <a:rPr lang="en-US" sz="2800" dirty="0" smtClean="0"/>
              <a:t>Important Old Testament people and events:</a:t>
            </a:r>
          </a:p>
          <a:p>
            <a:pPr lvl="1"/>
            <a:r>
              <a:rPr lang="en-US" sz="2400" dirty="0" smtClean="0"/>
              <a:t>4000 B. C. 	Creation</a:t>
            </a:r>
          </a:p>
          <a:p>
            <a:pPr lvl="1"/>
            <a:r>
              <a:rPr lang="en-US" sz="2400" dirty="0" smtClean="0"/>
              <a:t>2300 B.C.		Flood</a:t>
            </a:r>
          </a:p>
          <a:p>
            <a:pPr lvl="1"/>
            <a:r>
              <a:rPr lang="en-US" sz="2400" dirty="0" smtClean="0"/>
              <a:t>2000 B.C. 	Abraham (Abram)</a:t>
            </a:r>
          </a:p>
          <a:p>
            <a:pPr lvl="1"/>
            <a:r>
              <a:rPr lang="en-US" sz="2400" dirty="0" smtClean="0"/>
              <a:t>1860 B.C. 	Isaac</a:t>
            </a:r>
          </a:p>
          <a:p>
            <a:pPr lvl="1"/>
            <a:r>
              <a:rPr lang="en-US" sz="2400" dirty="0" smtClean="0"/>
              <a:t>1700 B.C.		Jacob</a:t>
            </a:r>
          </a:p>
          <a:p>
            <a:pPr lvl="1"/>
            <a:r>
              <a:rPr lang="en-US" sz="2400" dirty="0" smtClean="0"/>
              <a:t>1700 B.C. 	Joseph </a:t>
            </a:r>
            <a:r>
              <a:rPr lang="en-US" sz="2400" dirty="0" smtClean="0">
                <a:sym typeface="Wingdings" panose="05000000000000000000" pitchFamily="2" charset="2"/>
              </a:rPr>
              <a:t> Egypt; Famine; Jacob Egypt</a:t>
            </a:r>
          </a:p>
        </p:txBody>
      </p:sp>
    </p:spTree>
    <p:extLst>
      <p:ext uri="{BB962C8B-B14F-4D97-AF65-F5344CB8AC3E}">
        <p14:creationId xmlns:p14="http://schemas.microsoft.com/office/powerpoint/2010/main" val="1206986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Old Testament</a:t>
            </a:r>
            <a:endParaRPr lang="en-US" dirty="0"/>
          </a:p>
        </p:txBody>
      </p:sp>
      <p:sp>
        <p:nvSpPr>
          <p:cNvPr id="3" name="Content Placeholder 2"/>
          <p:cNvSpPr>
            <a:spLocks noGrp="1"/>
          </p:cNvSpPr>
          <p:nvPr>
            <p:ph idx="1"/>
          </p:nvPr>
        </p:nvSpPr>
        <p:spPr>
          <a:xfrm>
            <a:off x="457200" y="1200150"/>
            <a:ext cx="8229600" cy="3733799"/>
          </a:xfrm>
        </p:spPr>
        <p:txBody>
          <a:bodyPr>
            <a:noAutofit/>
          </a:bodyPr>
          <a:lstStyle/>
          <a:p>
            <a:r>
              <a:rPr lang="en-US" sz="2800" dirty="0" smtClean="0"/>
              <a:t>Important Old Testament people and events: </a:t>
            </a:r>
            <a:r>
              <a:rPr lang="en-US" dirty="0" smtClean="0"/>
              <a:t>(Continued)</a:t>
            </a:r>
          </a:p>
          <a:p>
            <a:pPr lvl="1"/>
            <a:r>
              <a:rPr lang="en-US" sz="2400" dirty="0">
                <a:sym typeface="Wingdings" panose="05000000000000000000" pitchFamily="2" charset="2"/>
              </a:rPr>
              <a:t>1446 B.C.	</a:t>
            </a:r>
            <a:r>
              <a:rPr lang="en-US" sz="2400" dirty="0" smtClean="0">
                <a:sym typeface="Wingdings" panose="05000000000000000000" pitchFamily="2" charset="2"/>
              </a:rPr>
              <a:t>	Exodus</a:t>
            </a:r>
            <a:endParaRPr lang="en-US" sz="2400" dirty="0">
              <a:sym typeface="Wingdings" panose="05000000000000000000" pitchFamily="2" charset="2"/>
            </a:endParaRPr>
          </a:p>
          <a:p>
            <a:pPr lvl="1"/>
            <a:r>
              <a:rPr lang="en-US" sz="2400" dirty="0">
                <a:sym typeface="Wingdings" panose="05000000000000000000" pitchFamily="2" charset="2"/>
              </a:rPr>
              <a:t>1000 B.C. 	Kings</a:t>
            </a:r>
            <a:endParaRPr lang="en-US" sz="2400" dirty="0"/>
          </a:p>
          <a:p>
            <a:pPr lvl="1"/>
            <a:r>
              <a:rPr lang="en-US" sz="2400" dirty="0" smtClean="0"/>
              <a:t>900 B.C. 		Divided Kingdom</a:t>
            </a:r>
          </a:p>
          <a:p>
            <a:pPr lvl="1"/>
            <a:r>
              <a:rPr lang="en-US" sz="2400" dirty="0" smtClean="0"/>
              <a:t>700 B.C.		Assyria Destroys Israel</a:t>
            </a:r>
          </a:p>
          <a:p>
            <a:pPr lvl="1"/>
            <a:r>
              <a:rPr lang="en-US" sz="2400" dirty="0" smtClean="0"/>
              <a:t>606 B.C.		Babylonian Captivity</a:t>
            </a:r>
          </a:p>
          <a:p>
            <a:pPr lvl="1"/>
            <a:r>
              <a:rPr lang="en-US" sz="2400" dirty="0" smtClean="0"/>
              <a:t>536 B.C. 		Jews return to Jerusalem</a:t>
            </a:r>
          </a:p>
        </p:txBody>
      </p:sp>
    </p:spTree>
    <p:extLst>
      <p:ext uri="{BB962C8B-B14F-4D97-AF65-F5344CB8AC3E}">
        <p14:creationId xmlns:p14="http://schemas.microsoft.com/office/powerpoint/2010/main" val="2249231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Old Testament</a:t>
            </a:r>
            <a:endParaRPr lang="en-US" dirty="0"/>
          </a:p>
        </p:txBody>
      </p:sp>
      <p:sp>
        <p:nvSpPr>
          <p:cNvPr id="3" name="Content Placeholder 2"/>
          <p:cNvSpPr>
            <a:spLocks noGrp="1"/>
          </p:cNvSpPr>
          <p:nvPr>
            <p:ph idx="1"/>
          </p:nvPr>
        </p:nvSpPr>
        <p:spPr>
          <a:xfrm>
            <a:off x="457200" y="1200150"/>
            <a:ext cx="8229600" cy="3733799"/>
          </a:xfrm>
        </p:spPr>
        <p:txBody>
          <a:bodyPr>
            <a:noAutofit/>
          </a:bodyPr>
          <a:lstStyle/>
          <a:p>
            <a:r>
              <a:rPr lang="en-US" sz="3600" dirty="0" smtClean="0"/>
              <a:t>Sections of the Old Testament:</a:t>
            </a:r>
          </a:p>
          <a:p>
            <a:pPr lvl="2"/>
            <a:r>
              <a:rPr lang="en-US" sz="2800" dirty="0" smtClean="0"/>
              <a:t>17 Historical Books</a:t>
            </a:r>
          </a:p>
          <a:p>
            <a:pPr lvl="2"/>
            <a:r>
              <a:rPr lang="en-US" sz="2800" dirty="0" smtClean="0"/>
              <a:t>5 Poetical/Wisdom books</a:t>
            </a:r>
          </a:p>
          <a:p>
            <a:pPr lvl="2"/>
            <a:r>
              <a:rPr lang="en-US" sz="2800" dirty="0" smtClean="0"/>
              <a:t>17 Prophetical Books</a:t>
            </a:r>
          </a:p>
        </p:txBody>
      </p:sp>
    </p:spTree>
    <p:extLst>
      <p:ext uri="{BB962C8B-B14F-4D97-AF65-F5344CB8AC3E}">
        <p14:creationId xmlns:p14="http://schemas.microsoft.com/office/powerpoint/2010/main" val="1124682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Old Testament</a:t>
            </a:r>
            <a:endParaRPr lang="en-US" dirty="0"/>
          </a:p>
        </p:txBody>
      </p:sp>
      <p:sp>
        <p:nvSpPr>
          <p:cNvPr id="3" name="Content Placeholder 2"/>
          <p:cNvSpPr>
            <a:spLocks noGrp="1"/>
          </p:cNvSpPr>
          <p:nvPr>
            <p:ph idx="1"/>
          </p:nvPr>
        </p:nvSpPr>
        <p:spPr>
          <a:xfrm>
            <a:off x="457200" y="1200150"/>
            <a:ext cx="8229600" cy="3733799"/>
          </a:xfrm>
        </p:spPr>
        <p:txBody>
          <a:bodyPr>
            <a:noAutofit/>
          </a:bodyPr>
          <a:lstStyle/>
          <a:p>
            <a:r>
              <a:rPr lang="en-US" sz="4000" dirty="0" smtClean="0"/>
              <a:t>Review Worksheets</a:t>
            </a:r>
          </a:p>
          <a:p>
            <a:pPr lvl="2"/>
            <a:r>
              <a:rPr lang="en-US" sz="2800" dirty="0" smtClean="0"/>
              <a:t>Section IA-IE</a:t>
            </a:r>
          </a:p>
        </p:txBody>
      </p:sp>
    </p:spTree>
    <p:extLst>
      <p:ext uri="{BB962C8B-B14F-4D97-AF65-F5344CB8AC3E}">
        <p14:creationId xmlns:p14="http://schemas.microsoft.com/office/powerpoint/2010/main" val="436053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229600" cy="3733799"/>
          </a:xfrm>
        </p:spPr>
        <p:txBody>
          <a:bodyPr>
            <a:noAutofit/>
          </a:bodyPr>
          <a:lstStyle/>
          <a:p>
            <a:r>
              <a:rPr lang="en-US" sz="4000" dirty="0" smtClean="0"/>
              <a:t>Sections of the New Testament</a:t>
            </a:r>
          </a:p>
          <a:p>
            <a:pPr lvl="2"/>
            <a:r>
              <a:rPr lang="en-US" sz="3600" dirty="0" smtClean="0"/>
              <a:t>5 Historical</a:t>
            </a:r>
          </a:p>
          <a:p>
            <a:pPr lvl="2"/>
            <a:r>
              <a:rPr lang="en-US" sz="3600" dirty="0" smtClean="0"/>
              <a:t>21 Doctrinal Epistles</a:t>
            </a:r>
          </a:p>
          <a:p>
            <a:pPr lvl="2"/>
            <a:r>
              <a:rPr lang="en-US" sz="3600" dirty="0" smtClean="0"/>
              <a:t>1 Prophetical</a:t>
            </a:r>
          </a:p>
        </p:txBody>
      </p:sp>
    </p:spTree>
    <p:extLst>
      <p:ext uri="{BB962C8B-B14F-4D97-AF65-F5344CB8AC3E}">
        <p14:creationId xmlns:p14="http://schemas.microsoft.com/office/powerpoint/2010/main" val="362139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229600" cy="3733799"/>
          </a:xfrm>
        </p:spPr>
        <p:txBody>
          <a:bodyPr>
            <a:noAutofit/>
          </a:bodyPr>
          <a:lstStyle/>
          <a:p>
            <a:r>
              <a:rPr lang="en-US" sz="4000" dirty="0" smtClean="0"/>
              <a:t>Synoptic Gospels- Key Events</a:t>
            </a:r>
          </a:p>
          <a:p>
            <a:pPr lvl="2"/>
            <a:r>
              <a:rPr lang="en-US" sz="3200" dirty="0" smtClean="0"/>
              <a:t>Birth of Christ</a:t>
            </a:r>
          </a:p>
          <a:p>
            <a:pPr lvl="2"/>
            <a:r>
              <a:rPr lang="en-US" sz="3200" dirty="0" smtClean="0"/>
              <a:t>John the Baptist</a:t>
            </a:r>
          </a:p>
          <a:p>
            <a:pPr lvl="2"/>
            <a:r>
              <a:rPr lang="en-US" sz="3200" dirty="0" smtClean="0"/>
              <a:t>Christ’s temptation</a:t>
            </a:r>
          </a:p>
          <a:p>
            <a:pPr lvl="2"/>
            <a:r>
              <a:rPr lang="en-US" sz="3200" dirty="0" smtClean="0"/>
              <a:t>Choosing of the 12 disciples</a:t>
            </a:r>
          </a:p>
          <a:p>
            <a:pPr lvl="2"/>
            <a:r>
              <a:rPr lang="en-US" sz="3200" dirty="0" smtClean="0"/>
              <a:t>The Sermon on the Mount </a:t>
            </a:r>
            <a:r>
              <a:rPr lang="en-US" sz="2400" dirty="0" smtClean="0"/>
              <a:t>(Matthew 5:1-7:29)</a:t>
            </a:r>
            <a:endParaRPr lang="en-US" sz="3200" dirty="0" smtClean="0"/>
          </a:p>
        </p:txBody>
      </p:sp>
    </p:spTree>
    <p:extLst>
      <p:ext uri="{BB962C8B-B14F-4D97-AF65-F5344CB8AC3E}">
        <p14:creationId xmlns:p14="http://schemas.microsoft.com/office/powerpoint/2010/main" val="97613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a:t>Synoptic Gospels- Key </a:t>
            </a:r>
            <a:r>
              <a:rPr lang="en-US" sz="4000" dirty="0" smtClean="0"/>
              <a:t>Events </a:t>
            </a:r>
            <a:r>
              <a:rPr lang="en-US" sz="3200" i="1" dirty="0" smtClean="0"/>
              <a:t>(Continued)</a:t>
            </a:r>
            <a:endParaRPr lang="en-US" sz="4000" dirty="0" smtClean="0"/>
          </a:p>
          <a:p>
            <a:pPr lvl="2"/>
            <a:r>
              <a:rPr lang="en-US" sz="3200" dirty="0" smtClean="0"/>
              <a:t>The Olivet Discourse </a:t>
            </a:r>
            <a:r>
              <a:rPr lang="en-US" sz="2400" dirty="0" smtClean="0"/>
              <a:t>(Matthew 24-25)</a:t>
            </a:r>
            <a:endParaRPr lang="en-US" sz="3200" dirty="0" smtClean="0"/>
          </a:p>
          <a:p>
            <a:pPr lvl="2"/>
            <a:r>
              <a:rPr lang="en-US" sz="3200" dirty="0" smtClean="0"/>
              <a:t>Christ’s Miracles &amp; Parables</a:t>
            </a:r>
          </a:p>
          <a:p>
            <a:pPr lvl="2"/>
            <a:r>
              <a:rPr lang="en-US" sz="3200" dirty="0" smtClean="0"/>
              <a:t>Lazarus raised from the dead</a:t>
            </a:r>
          </a:p>
          <a:p>
            <a:pPr lvl="2"/>
            <a:r>
              <a:rPr lang="en-US" sz="3200" dirty="0" smtClean="0"/>
              <a:t>Christ’s Arrest, Trial, Crucifixion, burial, &amp; Resurrection</a:t>
            </a:r>
          </a:p>
        </p:txBody>
      </p:sp>
    </p:spTree>
    <p:extLst>
      <p:ext uri="{BB962C8B-B14F-4D97-AF65-F5344CB8AC3E}">
        <p14:creationId xmlns:p14="http://schemas.microsoft.com/office/powerpoint/2010/main" val="1170996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REVELATION</a:t>
            </a:r>
            <a:r>
              <a:rPr lang="en-US" dirty="0" smtClean="0"/>
              <a:t>:</a:t>
            </a:r>
            <a:endParaRPr lang="en-US" dirty="0"/>
          </a:p>
        </p:txBody>
      </p:sp>
      <p:sp>
        <p:nvSpPr>
          <p:cNvPr id="3" name="Content Placeholder 2"/>
          <p:cNvSpPr>
            <a:spLocks noGrp="1"/>
          </p:cNvSpPr>
          <p:nvPr>
            <p:ph idx="1"/>
          </p:nvPr>
        </p:nvSpPr>
        <p:spPr/>
        <p:txBody>
          <a:bodyPr>
            <a:normAutofit/>
          </a:bodyPr>
          <a:lstStyle/>
          <a:p>
            <a:r>
              <a:rPr lang="en-US" sz="4000" dirty="0" smtClean="0"/>
              <a:t>Natural Revelation</a:t>
            </a:r>
          </a:p>
          <a:p>
            <a:r>
              <a:rPr lang="en-US" sz="4000" dirty="0" smtClean="0"/>
              <a:t>Special Revelation</a:t>
            </a:r>
            <a:endParaRPr lang="en-US" sz="4000" dirty="0"/>
          </a:p>
        </p:txBody>
      </p:sp>
    </p:spTree>
    <p:extLst>
      <p:ext uri="{BB962C8B-B14F-4D97-AF65-F5344CB8AC3E}">
        <p14:creationId xmlns:p14="http://schemas.microsoft.com/office/powerpoint/2010/main" val="298614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smtClean="0"/>
              <a:t>Gospel of John-Key Events </a:t>
            </a:r>
          </a:p>
          <a:p>
            <a:pPr lvl="2"/>
            <a:r>
              <a:rPr lang="en-US" sz="3200" dirty="0" smtClean="0"/>
              <a:t>Presents Christ as God</a:t>
            </a:r>
          </a:p>
          <a:p>
            <a:pPr lvl="2"/>
            <a:r>
              <a:rPr lang="en-US" sz="3200" dirty="0" smtClean="0"/>
              <a:t>7 Miracles of Christ</a:t>
            </a:r>
          </a:p>
          <a:p>
            <a:pPr lvl="2"/>
            <a:r>
              <a:rPr lang="en-US" sz="3200" dirty="0" smtClean="0"/>
              <a:t>The book of I AM’s</a:t>
            </a:r>
          </a:p>
        </p:txBody>
      </p:sp>
    </p:spTree>
    <p:extLst>
      <p:ext uri="{BB962C8B-B14F-4D97-AF65-F5344CB8AC3E}">
        <p14:creationId xmlns:p14="http://schemas.microsoft.com/office/powerpoint/2010/main" val="3697519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smtClean="0"/>
              <a:t>The Book of Acts- Key Events </a:t>
            </a:r>
          </a:p>
          <a:p>
            <a:pPr lvl="2"/>
            <a:r>
              <a:rPr lang="en-US" sz="3200" dirty="0" smtClean="0"/>
              <a:t>Ascension of Christ</a:t>
            </a:r>
          </a:p>
          <a:p>
            <a:pPr lvl="2"/>
            <a:r>
              <a:rPr lang="en-US" sz="3200" dirty="0" smtClean="0"/>
              <a:t>Pentecost– 50 days after Passover</a:t>
            </a:r>
          </a:p>
          <a:p>
            <a:pPr lvl="2"/>
            <a:r>
              <a:rPr lang="en-US" sz="3200" dirty="0" smtClean="0"/>
              <a:t>Key People: Peter, Paul</a:t>
            </a:r>
          </a:p>
          <a:p>
            <a:pPr lvl="2"/>
            <a:r>
              <a:rPr lang="en-US" sz="3200" dirty="0" smtClean="0"/>
              <a:t>Paul’s conversion and missionary journeys</a:t>
            </a:r>
          </a:p>
        </p:txBody>
      </p:sp>
    </p:spTree>
    <p:extLst>
      <p:ext uri="{BB962C8B-B14F-4D97-AF65-F5344CB8AC3E}">
        <p14:creationId xmlns:p14="http://schemas.microsoft.com/office/powerpoint/2010/main" val="913710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smtClean="0"/>
              <a:t>The Epistles- Key Events</a:t>
            </a:r>
          </a:p>
          <a:p>
            <a:pPr lvl="2"/>
            <a:r>
              <a:rPr lang="en-US" sz="3600" i="1" dirty="0" smtClean="0"/>
              <a:t>Epistle- </a:t>
            </a:r>
            <a:r>
              <a:rPr lang="en-US" sz="3600" dirty="0" smtClean="0"/>
              <a:t>Letter</a:t>
            </a:r>
          </a:p>
          <a:p>
            <a:pPr lvl="2"/>
            <a:r>
              <a:rPr lang="en-US" sz="3200" dirty="0" smtClean="0"/>
              <a:t>Letters to Churches</a:t>
            </a:r>
          </a:p>
          <a:p>
            <a:pPr lvl="2"/>
            <a:r>
              <a:rPr lang="en-US" sz="3200" dirty="0" smtClean="0"/>
              <a:t>Letters to Individuals</a:t>
            </a:r>
          </a:p>
        </p:txBody>
      </p:sp>
    </p:spTree>
    <p:extLst>
      <p:ext uri="{BB962C8B-B14F-4D97-AF65-F5344CB8AC3E}">
        <p14:creationId xmlns:p14="http://schemas.microsoft.com/office/powerpoint/2010/main" val="283944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SURVEY- New Testament</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smtClean="0"/>
              <a:t>Revelation- Key Events</a:t>
            </a:r>
          </a:p>
          <a:p>
            <a:pPr lvl="2"/>
            <a:r>
              <a:rPr lang="en-US" sz="3600" dirty="0" smtClean="0"/>
              <a:t>Only prophetical book</a:t>
            </a:r>
          </a:p>
          <a:p>
            <a:pPr lvl="2"/>
            <a:r>
              <a:rPr lang="en-US" sz="3200" dirty="0" smtClean="0"/>
              <a:t>The tribulation and return of Christ</a:t>
            </a:r>
          </a:p>
          <a:p>
            <a:pPr lvl="2"/>
            <a:r>
              <a:rPr lang="en-US" sz="3200" dirty="0" smtClean="0"/>
              <a:t>The kingdom and final judgment</a:t>
            </a:r>
          </a:p>
        </p:txBody>
      </p:sp>
    </p:spTree>
    <p:extLst>
      <p:ext uri="{BB962C8B-B14F-4D97-AF65-F5344CB8AC3E}">
        <p14:creationId xmlns:p14="http://schemas.microsoft.com/office/powerpoint/2010/main" val="1848191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IN THE BIBLE</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smtClean="0">
                <a:effectLst>
                  <a:outerShdw blurRad="38100" dist="38100" dir="2700000" algn="tl">
                    <a:srgbClr val="000000">
                      <a:alpha val="43137"/>
                    </a:srgbClr>
                  </a:outerShdw>
                </a:effectLst>
              </a:rPr>
              <a:t>Examples of Christ in Old Testament</a:t>
            </a:r>
          </a:p>
          <a:p>
            <a:pPr lvl="2"/>
            <a:r>
              <a:rPr lang="en-US" sz="3200" dirty="0" smtClean="0">
                <a:effectLst>
                  <a:outerShdw blurRad="38100" dist="38100" dir="2700000" algn="tl">
                    <a:srgbClr val="000000">
                      <a:alpha val="43137"/>
                    </a:srgbClr>
                  </a:outerShdw>
                </a:effectLst>
              </a:rPr>
              <a:t>Christ promised through Abraham</a:t>
            </a:r>
          </a:p>
          <a:p>
            <a:pPr lvl="2"/>
            <a:r>
              <a:rPr lang="en-US" sz="3200" dirty="0" smtClean="0">
                <a:effectLst>
                  <a:outerShdw blurRad="38100" dist="38100" dir="2700000" algn="tl">
                    <a:srgbClr val="000000">
                      <a:alpha val="43137"/>
                    </a:srgbClr>
                  </a:outerShdw>
                </a:effectLst>
              </a:rPr>
              <a:t>Christ in the Passover</a:t>
            </a:r>
          </a:p>
          <a:p>
            <a:pPr lvl="2"/>
            <a:r>
              <a:rPr lang="en-US" sz="3200" dirty="0" smtClean="0">
                <a:effectLst>
                  <a:outerShdw blurRad="38100" dist="38100" dir="2700000" algn="tl">
                    <a:srgbClr val="000000">
                      <a:alpha val="43137"/>
                    </a:srgbClr>
                  </a:outerShdw>
                </a:effectLst>
              </a:rPr>
              <a:t>Christ’s Crucifixion predicted</a:t>
            </a:r>
          </a:p>
          <a:p>
            <a:pPr lvl="2"/>
            <a:r>
              <a:rPr lang="en-US" sz="3200" dirty="0" smtClean="0">
                <a:effectLst>
                  <a:outerShdw blurRad="38100" dist="38100" dir="2700000" algn="tl">
                    <a:srgbClr val="000000">
                      <a:alpha val="43137"/>
                    </a:srgbClr>
                  </a:outerShdw>
                </a:effectLst>
              </a:rPr>
              <a:t>Christ’s Birthplace predicted</a:t>
            </a:r>
          </a:p>
          <a:p>
            <a:pPr lvl="2"/>
            <a:r>
              <a:rPr lang="en-US" sz="3200" dirty="0" smtClean="0">
                <a:effectLst>
                  <a:outerShdw blurRad="38100" dist="38100" dir="2700000" algn="tl">
                    <a:srgbClr val="000000">
                      <a:alpha val="43137"/>
                    </a:srgbClr>
                  </a:outerShdw>
                </a:effectLst>
              </a:rPr>
              <a:t>Christ’s future Kingdom, and Glory Predicted</a:t>
            </a:r>
          </a:p>
        </p:txBody>
      </p:sp>
    </p:spTree>
    <p:extLst>
      <p:ext uri="{BB962C8B-B14F-4D97-AF65-F5344CB8AC3E}">
        <p14:creationId xmlns:p14="http://schemas.microsoft.com/office/powerpoint/2010/main" val="10251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THE BIBLE IMPORTANT?</a:t>
            </a:r>
            <a:endParaRPr lang="en-US" dirty="0"/>
          </a:p>
        </p:txBody>
      </p:sp>
      <p:sp>
        <p:nvSpPr>
          <p:cNvPr id="3" name="Content Placeholder 2"/>
          <p:cNvSpPr>
            <a:spLocks noGrp="1"/>
          </p:cNvSpPr>
          <p:nvPr>
            <p:ph idx="1"/>
          </p:nvPr>
        </p:nvSpPr>
        <p:spPr>
          <a:xfrm>
            <a:off x="457200" y="1200150"/>
            <a:ext cx="8534400" cy="3733799"/>
          </a:xfrm>
        </p:spPr>
        <p:txBody>
          <a:bodyPr>
            <a:noAutofit/>
          </a:bodyPr>
          <a:lstStyle/>
          <a:p>
            <a:r>
              <a:rPr lang="en-US" sz="4000" dirty="0" smtClean="0">
                <a:effectLst>
                  <a:outerShdw blurRad="38100" dist="38100" dir="2700000" algn="tl">
                    <a:srgbClr val="000000">
                      <a:alpha val="43137"/>
                    </a:srgbClr>
                  </a:outerShdw>
                </a:effectLst>
              </a:rPr>
              <a:t>NEXT TIME…</a:t>
            </a:r>
            <a:endParaRPr lang="en-US" sz="32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6993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Tree>
    <p:extLst>
      <p:ext uri="{BB962C8B-B14F-4D97-AF65-F5344CB8AC3E}">
        <p14:creationId xmlns:p14="http://schemas.microsoft.com/office/powerpoint/2010/main" val="3932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Give Us Clean Hands</a:t>
            </a:r>
            <a:endParaRPr lang="en-US" sz="4800" dirty="0"/>
          </a:p>
        </p:txBody>
      </p:sp>
      <p:sp>
        <p:nvSpPr>
          <p:cNvPr id="3" name="Content Placeholder 2"/>
          <p:cNvSpPr>
            <a:spLocks noGrp="1"/>
          </p:cNvSpPr>
          <p:nvPr>
            <p:ph idx="1"/>
          </p:nvPr>
        </p:nvSpPr>
        <p:spPr>
          <a:xfrm>
            <a:off x="457200" y="1123950"/>
            <a:ext cx="8229600" cy="3394472"/>
          </a:xfrm>
        </p:spPr>
        <p:txBody>
          <a:bodyPr>
            <a:normAutofit/>
          </a:bodyPr>
          <a:lstStyle/>
          <a:p>
            <a:pPr marL="0" indent="0" algn="ctr">
              <a:buNone/>
            </a:pPr>
            <a:r>
              <a:rPr lang="en-US" sz="4000" dirty="0" smtClean="0"/>
              <a:t>We bow our hearts We bend our knees</a:t>
            </a:r>
          </a:p>
          <a:p>
            <a:pPr marL="0" indent="0" algn="ctr">
              <a:buNone/>
            </a:pPr>
            <a:r>
              <a:rPr lang="en-US" sz="4000" dirty="0" smtClean="0"/>
              <a:t>Oh Spirit come make us humble</a:t>
            </a:r>
          </a:p>
          <a:p>
            <a:pPr marL="0" indent="0" algn="ctr">
              <a:buNone/>
            </a:pPr>
            <a:r>
              <a:rPr lang="en-US" sz="4000" dirty="0" smtClean="0"/>
              <a:t>We turn our eyes from evil things</a:t>
            </a:r>
          </a:p>
          <a:p>
            <a:pPr marL="0" indent="0" algn="ctr">
              <a:buNone/>
            </a:pPr>
            <a:r>
              <a:rPr lang="en-US" sz="4000" dirty="0" smtClean="0"/>
              <a:t>Oh Lord we cast down our idols</a:t>
            </a:r>
            <a:endParaRPr lang="en-US" sz="4000" dirty="0"/>
          </a:p>
        </p:txBody>
      </p:sp>
    </p:spTree>
    <p:extLst>
      <p:ext uri="{BB962C8B-B14F-4D97-AF65-F5344CB8AC3E}">
        <p14:creationId xmlns:p14="http://schemas.microsoft.com/office/powerpoint/2010/main" val="3205875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Give Us Clean Hands</a:t>
            </a:r>
            <a:endParaRPr lang="en-US" sz="4800" dirty="0"/>
          </a:p>
        </p:txBody>
      </p:sp>
      <p:sp>
        <p:nvSpPr>
          <p:cNvPr id="3" name="Content Placeholder 2"/>
          <p:cNvSpPr>
            <a:spLocks noGrp="1"/>
          </p:cNvSpPr>
          <p:nvPr>
            <p:ph idx="1"/>
          </p:nvPr>
        </p:nvSpPr>
        <p:spPr>
          <a:xfrm>
            <a:off x="457200" y="1123950"/>
            <a:ext cx="8229600" cy="3810000"/>
          </a:xfrm>
        </p:spPr>
        <p:txBody>
          <a:bodyPr>
            <a:normAutofit fontScale="92500"/>
          </a:bodyPr>
          <a:lstStyle/>
          <a:p>
            <a:pPr marL="0" indent="0" algn="ctr">
              <a:buNone/>
            </a:pPr>
            <a:r>
              <a:rPr lang="en-US" sz="4000" dirty="0" smtClean="0"/>
              <a:t>Give us clean hands give us pure hearts</a:t>
            </a:r>
          </a:p>
          <a:p>
            <a:pPr marL="0" indent="0" algn="ctr">
              <a:buNone/>
            </a:pPr>
            <a:r>
              <a:rPr lang="en-US" sz="4000" dirty="0" smtClean="0"/>
              <a:t>Let us not lift our souls to another </a:t>
            </a:r>
            <a:r>
              <a:rPr lang="en-US" sz="2800" dirty="0" smtClean="0"/>
              <a:t>(repeat)</a:t>
            </a:r>
            <a:endParaRPr lang="en-US" sz="2800" dirty="0"/>
          </a:p>
          <a:p>
            <a:pPr marL="0" indent="0" algn="ctr">
              <a:buNone/>
            </a:pPr>
            <a:endParaRPr lang="en-US" sz="3600" dirty="0" smtClean="0"/>
          </a:p>
          <a:p>
            <a:pPr marL="0" indent="0" algn="ctr">
              <a:buNone/>
            </a:pPr>
            <a:r>
              <a:rPr lang="en-US" sz="3600" dirty="0" smtClean="0"/>
              <a:t>And oh God let us be a generation that seeks</a:t>
            </a:r>
          </a:p>
          <a:p>
            <a:pPr marL="0" indent="0" algn="ctr">
              <a:buNone/>
            </a:pPr>
            <a:r>
              <a:rPr lang="en-US" sz="3600" dirty="0" smtClean="0"/>
              <a:t>That seeks your face oh God of Jacob </a:t>
            </a:r>
            <a:r>
              <a:rPr lang="en-US" sz="2800" dirty="0" smtClean="0"/>
              <a:t>(repeat</a:t>
            </a:r>
            <a:endParaRPr lang="en-US" sz="2800" dirty="0"/>
          </a:p>
        </p:txBody>
      </p:sp>
    </p:spTree>
    <p:extLst>
      <p:ext uri="{BB962C8B-B14F-4D97-AF65-F5344CB8AC3E}">
        <p14:creationId xmlns:p14="http://schemas.microsoft.com/office/powerpoint/2010/main" val="55434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REVELATION</a:t>
            </a:r>
            <a:r>
              <a:rPr lang="en-US" dirty="0" smtClean="0"/>
              <a:t>:</a:t>
            </a:r>
            <a:endParaRPr lang="en-US" dirty="0"/>
          </a:p>
        </p:txBody>
      </p:sp>
      <p:sp>
        <p:nvSpPr>
          <p:cNvPr id="3" name="Content Placeholder 2"/>
          <p:cNvSpPr>
            <a:spLocks noGrp="1"/>
          </p:cNvSpPr>
          <p:nvPr>
            <p:ph idx="1"/>
          </p:nvPr>
        </p:nvSpPr>
        <p:spPr/>
        <p:txBody>
          <a:bodyPr>
            <a:normAutofit/>
          </a:bodyPr>
          <a:lstStyle/>
          <a:p>
            <a:r>
              <a:rPr lang="en-US" sz="4000" dirty="0" smtClean="0"/>
              <a:t>Definition- </a:t>
            </a:r>
            <a:r>
              <a:rPr lang="en-US" sz="3600" i="1" dirty="0" smtClean="0"/>
              <a:t>The act of God whereby He discloses to man what would otherwise be unknown.</a:t>
            </a:r>
            <a:endParaRPr lang="en-US" sz="3600" dirty="0"/>
          </a:p>
        </p:txBody>
      </p:sp>
    </p:spTree>
    <p:extLst>
      <p:ext uri="{BB962C8B-B14F-4D97-AF65-F5344CB8AC3E}">
        <p14:creationId xmlns:p14="http://schemas.microsoft.com/office/powerpoint/2010/main" val="107870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INSPIRATION</a:t>
            </a:r>
            <a:r>
              <a:rPr lang="en-US" dirty="0" smtClean="0"/>
              <a:t>:</a:t>
            </a:r>
            <a:endParaRPr lang="en-US" dirty="0"/>
          </a:p>
        </p:txBody>
      </p:sp>
      <p:sp>
        <p:nvSpPr>
          <p:cNvPr id="3" name="Content Placeholder 2"/>
          <p:cNvSpPr>
            <a:spLocks noGrp="1"/>
          </p:cNvSpPr>
          <p:nvPr>
            <p:ph idx="1"/>
          </p:nvPr>
        </p:nvSpPr>
        <p:spPr/>
        <p:txBody>
          <a:bodyPr>
            <a:normAutofit/>
          </a:bodyPr>
          <a:lstStyle/>
          <a:p>
            <a:r>
              <a:rPr lang="en-US" sz="4000" dirty="0" smtClean="0"/>
              <a:t>Definition- </a:t>
            </a:r>
          </a:p>
          <a:p>
            <a:pPr marL="0" indent="0" algn="ctr">
              <a:buNone/>
            </a:pPr>
            <a:r>
              <a:rPr lang="en-US" sz="3600" i="1" dirty="0" smtClean="0"/>
              <a:t>A process by which God, as the instigator, moved men by the Holy Spirit to write the words of God.</a:t>
            </a:r>
            <a:endParaRPr lang="en-US" sz="3600" dirty="0"/>
          </a:p>
        </p:txBody>
      </p:sp>
    </p:spTree>
    <p:extLst>
      <p:ext uri="{BB962C8B-B14F-4D97-AF65-F5344CB8AC3E}">
        <p14:creationId xmlns:p14="http://schemas.microsoft.com/office/powerpoint/2010/main" val="471237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REVELATION</a:t>
            </a:r>
            <a:endParaRPr lang="en-US" dirty="0"/>
          </a:p>
        </p:txBody>
      </p:sp>
      <p:sp>
        <p:nvSpPr>
          <p:cNvPr id="3" name="Content Placeholder 2"/>
          <p:cNvSpPr>
            <a:spLocks noGrp="1"/>
          </p:cNvSpPr>
          <p:nvPr>
            <p:ph idx="1"/>
          </p:nvPr>
        </p:nvSpPr>
        <p:spPr>
          <a:xfrm>
            <a:off x="457200" y="1200150"/>
            <a:ext cx="8229600" cy="3809999"/>
          </a:xfrm>
        </p:spPr>
        <p:txBody>
          <a:bodyPr>
            <a:normAutofit/>
          </a:bodyPr>
          <a:lstStyle/>
          <a:p>
            <a:r>
              <a:rPr lang="en-US" sz="3600" dirty="0" smtClean="0"/>
              <a:t>Natural Revelation:</a:t>
            </a:r>
          </a:p>
          <a:p>
            <a:pPr lvl="1"/>
            <a:r>
              <a:rPr lang="en-US" sz="3200" dirty="0" smtClean="0"/>
              <a:t>General Revelation</a:t>
            </a:r>
          </a:p>
          <a:p>
            <a:pPr lvl="1"/>
            <a:r>
              <a:rPr lang="en-US" sz="3200" dirty="0" smtClean="0"/>
              <a:t>God Revealing Himself through creation</a:t>
            </a:r>
          </a:p>
          <a:p>
            <a:pPr lvl="2"/>
            <a:r>
              <a:rPr lang="en-US" sz="3200" dirty="0" smtClean="0"/>
              <a:t>Romans 1:18-20</a:t>
            </a:r>
          </a:p>
          <a:p>
            <a:pPr lvl="1"/>
            <a:r>
              <a:rPr lang="en-US" sz="3200" dirty="0" smtClean="0"/>
              <a:t>God revealing Himself through Conscience</a:t>
            </a:r>
          </a:p>
          <a:p>
            <a:pPr lvl="2"/>
            <a:r>
              <a:rPr lang="en-US" sz="3200" dirty="0" smtClean="0"/>
              <a:t>Romans 2:14-15</a:t>
            </a:r>
          </a:p>
          <a:p>
            <a:pPr lvl="1"/>
            <a:endParaRPr lang="en-US" sz="3200" dirty="0" smtClean="0"/>
          </a:p>
        </p:txBody>
      </p:sp>
    </p:spTree>
    <p:extLst>
      <p:ext uri="{BB962C8B-B14F-4D97-AF65-F5344CB8AC3E}">
        <p14:creationId xmlns:p14="http://schemas.microsoft.com/office/powerpoint/2010/main" val="2983966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304800" y="209550"/>
            <a:ext cx="8534400" cy="4495800"/>
          </a:xfrm>
        </p:spPr>
        <p:txBody>
          <a:bodyPr>
            <a:normAutofit fontScale="92500" lnSpcReduction="10000"/>
          </a:bodyPr>
          <a:lstStyle/>
          <a:p>
            <a:pPr lvl="1"/>
            <a:r>
              <a:rPr lang="en-US" sz="3800" dirty="0" smtClean="0">
                <a:solidFill>
                  <a:schemeClr val="bg1"/>
                </a:solidFill>
                <a:effectLst>
                  <a:outerShdw blurRad="38100" dist="38100" dir="2700000" algn="tl">
                    <a:srgbClr val="000000">
                      <a:alpha val="43137"/>
                    </a:srgbClr>
                  </a:outerShdw>
                </a:effectLst>
              </a:rPr>
              <a:t>Romans </a:t>
            </a:r>
            <a:r>
              <a:rPr lang="en-US" sz="3800" dirty="0">
                <a:solidFill>
                  <a:schemeClr val="bg1"/>
                </a:solidFill>
                <a:effectLst>
                  <a:outerShdw blurRad="38100" dist="38100" dir="2700000" algn="tl">
                    <a:srgbClr val="000000">
                      <a:alpha val="43137"/>
                    </a:srgbClr>
                  </a:outerShdw>
                </a:effectLst>
              </a:rPr>
              <a:t>1:18-20</a:t>
            </a:r>
          </a:p>
          <a:p>
            <a:pPr marL="365760" lvl="1" indent="0" algn="ctr">
              <a:buNone/>
            </a:pPr>
            <a:r>
              <a:rPr lang="en-US" sz="3200" dirty="0" smtClean="0">
                <a:solidFill>
                  <a:schemeClr val="bg1"/>
                </a:solidFill>
                <a:effectLst>
                  <a:outerShdw blurRad="38100" dist="38100" dir="2700000" algn="tl">
                    <a:srgbClr val="000000">
                      <a:alpha val="43137"/>
                    </a:srgbClr>
                  </a:outerShdw>
                </a:effectLst>
              </a:rPr>
              <a:t>For </a:t>
            </a:r>
            <a:r>
              <a:rPr lang="en-US" sz="3200" dirty="0">
                <a:solidFill>
                  <a:schemeClr val="bg1"/>
                </a:solidFill>
                <a:effectLst>
                  <a:outerShdw blurRad="38100" dist="38100" dir="2700000" algn="tl">
                    <a:srgbClr val="000000">
                      <a:alpha val="43137"/>
                    </a:srgbClr>
                  </a:outerShdw>
                </a:effectLst>
              </a:rPr>
              <a:t>the wrath of God is revealed from heaven against all ungodliness and unrighteousness of men who suppress the truth in unrighteousness, </a:t>
            </a:r>
            <a:r>
              <a:rPr lang="en-US" sz="3200" baseline="30000" dirty="0">
                <a:solidFill>
                  <a:schemeClr val="bg1"/>
                </a:solidFill>
                <a:effectLst>
                  <a:outerShdw blurRad="38100" dist="38100" dir="2700000" algn="tl">
                    <a:srgbClr val="000000">
                      <a:alpha val="43137"/>
                    </a:srgbClr>
                  </a:outerShdw>
                </a:effectLst>
              </a:rPr>
              <a:t> </a:t>
            </a:r>
            <a:r>
              <a:rPr lang="en-US" sz="3200" dirty="0">
                <a:solidFill>
                  <a:schemeClr val="bg1"/>
                </a:solidFill>
                <a:effectLst>
                  <a:outerShdw blurRad="38100" dist="38100" dir="2700000" algn="tl">
                    <a:srgbClr val="000000">
                      <a:alpha val="43137"/>
                    </a:srgbClr>
                  </a:outerShdw>
                </a:effectLst>
              </a:rPr>
              <a:t>because that which is known about God is </a:t>
            </a:r>
            <a:r>
              <a:rPr lang="en-US" sz="3200" dirty="0" smtClean="0">
                <a:solidFill>
                  <a:schemeClr val="bg1"/>
                </a:solidFill>
                <a:effectLst>
                  <a:outerShdw blurRad="38100" dist="38100" dir="2700000" algn="tl">
                    <a:srgbClr val="000000">
                      <a:alpha val="43137"/>
                    </a:srgbClr>
                  </a:outerShdw>
                </a:effectLst>
              </a:rPr>
              <a:t>evident within them; for God made it evident to them. </a:t>
            </a:r>
            <a:r>
              <a:rPr lang="en-US" sz="3200" baseline="300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For </a:t>
            </a:r>
            <a:r>
              <a:rPr lang="en-US" sz="3200" dirty="0">
                <a:solidFill>
                  <a:schemeClr val="bg1"/>
                </a:solidFill>
                <a:effectLst>
                  <a:outerShdw blurRad="38100" dist="38100" dir="2700000" algn="tl">
                    <a:srgbClr val="000000">
                      <a:alpha val="43137"/>
                    </a:srgbClr>
                  </a:outerShdw>
                </a:effectLst>
              </a:rPr>
              <a:t>since the creation of the world His invisible attributes, His eternal power and divine nature, have been clearly seen, being understood through what has been made, so that they are without excuse. </a:t>
            </a:r>
          </a:p>
          <a:p>
            <a:pPr lvl="1"/>
            <a:endParaRPr lang="en-US" sz="32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05377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457200" y="209550"/>
            <a:ext cx="8229600" cy="4572000"/>
          </a:xfrm>
        </p:spPr>
        <p:txBody>
          <a:bodyPr>
            <a:normAutofit/>
          </a:bodyPr>
          <a:lstStyle/>
          <a:p>
            <a:pPr lvl="1"/>
            <a:r>
              <a:rPr lang="en-US" sz="3800" dirty="0" smtClean="0">
                <a:solidFill>
                  <a:schemeClr val="bg1"/>
                </a:solidFill>
                <a:effectLst>
                  <a:outerShdw blurRad="38100" dist="38100" dir="2700000" algn="tl">
                    <a:srgbClr val="000000">
                      <a:alpha val="43137"/>
                    </a:srgbClr>
                  </a:outerShdw>
                </a:effectLst>
              </a:rPr>
              <a:t>Romans 2:14-15</a:t>
            </a:r>
          </a:p>
          <a:p>
            <a:pPr marL="365760" lvl="1" indent="0" algn="ctr">
              <a:buNone/>
            </a:pPr>
            <a:r>
              <a:rPr lang="en-US" sz="3200" dirty="0" smtClean="0">
                <a:solidFill>
                  <a:schemeClr val="bg1"/>
                </a:solidFill>
                <a:effectLst>
                  <a:outerShdw blurRad="38100" dist="38100" dir="2700000" algn="tl">
                    <a:srgbClr val="000000">
                      <a:alpha val="43137"/>
                    </a:srgbClr>
                  </a:outerShdw>
                </a:effectLst>
              </a:rPr>
              <a:t>For </a:t>
            </a:r>
            <a:r>
              <a:rPr lang="en-US" sz="3200" dirty="0">
                <a:solidFill>
                  <a:schemeClr val="bg1"/>
                </a:solidFill>
                <a:effectLst>
                  <a:outerShdw blurRad="38100" dist="38100" dir="2700000" algn="tl">
                    <a:srgbClr val="000000">
                      <a:alpha val="43137"/>
                    </a:srgbClr>
                  </a:outerShdw>
                </a:effectLst>
              </a:rPr>
              <a:t>when Gentiles who do not have </a:t>
            </a:r>
            <a:r>
              <a:rPr lang="en-US" sz="3200" dirty="0" smtClean="0">
                <a:solidFill>
                  <a:schemeClr val="bg1"/>
                </a:solidFill>
                <a:effectLst>
                  <a:outerShdw blurRad="38100" dist="38100" dir="2700000" algn="tl">
                    <a:srgbClr val="000000">
                      <a:alpha val="43137"/>
                    </a:srgbClr>
                  </a:outerShdw>
                </a:effectLst>
              </a:rPr>
              <a:t>the </a:t>
            </a:r>
            <a:r>
              <a:rPr lang="en-US" sz="3200" dirty="0">
                <a:solidFill>
                  <a:schemeClr val="bg1"/>
                </a:solidFill>
                <a:effectLst>
                  <a:outerShdw blurRad="38100" dist="38100" dir="2700000" algn="tl">
                    <a:srgbClr val="000000">
                      <a:alpha val="43137"/>
                    </a:srgbClr>
                  </a:outerShdw>
                </a:effectLst>
              </a:rPr>
              <a:t>Law do </a:t>
            </a:r>
            <a:r>
              <a:rPr lang="en-US" sz="3200" dirty="0" smtClean="0">
                <a:solidFill>
                  <a:schemeClr val="bg1"/>
                </a:solidFill>
                <a:effectLst>
                  <a:outerShdw blurRad="38100" dist="38100" dir="2700000" algn="tl">
                    <a:srgbClr val="000000">
                      <a:alpha val="43137"/>
                    </a:srgbClr>
                  </a:outerShdw>
                </a:effectLst>
              </a:rPr>
              <a:t>instinctively </a:t>
            </a:r>
            <a:r>
              <a:rPr lang="en-US" sz="3200" dirty="0">
                <a:solidFill>
                  <a:schemeClr val="bg1"/>
                </a:solidFill>
                <a:effectLst>
                  <a:outerShdw blurRad="38100" dist="38100" dir="2700000" algn="tl">
                    <a:srgbClr val="000000">
                      <a:alpha val="43137"/>
                    </a:srgbClr>
                  </a:outerShdw>
                </a:effectLst>
              </a:rPr>
              <a:t>the things of the Law, these, not having </a:t>
            </a:r>
            <a:r>
              <a:rPr lang="en-US" sz="3200" dirty="0" smtClean="0">
                <a:solidFill>
                  <a:schemeClr val="bg1"/>
                </a:solidFill>
                <a:effectLst>
                  <a:outerShdw blurRad="38100" dist="38100" dir="2700000" algn="tl">
                    <a:srgbClr val="000000">
                      <a:alpha val="43137"/>
                    </a:srgbClr>
                  </a:outerShdw>
                </a:effectLst>
              </a:rPr>
              <a:t>the </a:t>
            </a:r>
            <a:r>
              <a:rPr lang="en-US" sz="3200" dirty="0">
                <a:solidFill>
                  <a:schemeClr val="bg1"/>
                </a:solidFill>
                <a:effectLst>
                  <a:outerShdw blurRad="38100" dist="38100" dir="2700000" algn="tl">
                    <a:srgbClr val="000000">
                      <a:alpha val="43137"/>
                    </a:srgbClr>
                  </a:outerShdw>
                </a:effectLst>
              </a:rPr>
              <a:t>Law, are a law to themselves, </a:t>
            </a:r>
            <a:r>
              <a:rPr lang="en-US" sz="3200" dirty="0" smtClean="0">
                <a:solidFill>
                  <a:schemeClr val="bg1"/>
                </a:solidFill>
                <a:effectLst>
                  <a:outerShdw blurRad="38100" dist="38100" dir="2700000" algn="tl">
                    <a:srgbClr val="000000">
                      <a:alpha val="43137"/>
                    </a:srgbClr>
                  </a:outerShdw>
                </a:effectLst>
              </a:rPr>
              <a:t>in </a:t>
            </a:r>
            <a:r>
              <a:rPr lang="en-US" sz="3200" dirty="0">
                <a:solidFill>
                  <a:schemeClr val="bg1"/>
                </a:solidFill>
                <a:effectLst>
                  <a:outerShdw blurRad="38100" dist="38100" dir="2700000" algn="tl">
                    <a:srgbClr val="000000">
                      <a:alpha val="43137"/>
                    </a:srgbClr>
                  </a:outerShdw>
                </a:effectLst>
              </a:rPr>
              <a:t>that they show the work of the Law written in their hearts, their conscience bearing witness and their thoughts alternately accusing or else defending </a:t>
            </a:r>
            <a:r>
              <a:rPr lang="en-US" sz="3200" dirty="0" smtClean="0">
                <a:solidFill>
                  <a:schemeClr val="bg1"/>
                </a:solidFill>
                <a:effectLst>
                  <a:outerShdw blurRad="38100" dist="38100" dir="2700000" algn="tl">
                    <a:srgbClr val="000000">
                      <a:alpha val="43137"/>
                    </a:srgbClr>
                  </a:outerShdw>
                </a:effectLst>
              </a:rPr>
              <a:t>them</a:t>
            </a:r>
            <a:endParaRPr lang="en-US" sz="32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8953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SPECIAL REVELATION</a:t>
            </a:r>
            <a:endParaRPr lang="en-US" dirty="0"/>
          </a:p>
        </p:txBody>
      </p:sp>
      <p:sp>
        <p:nvSpPr>
          <p:cNvPr id="3" name="Content Placeholder 2"/>
          <p:cNvSpPr>
            <a:spLocks noGrp="1"/>
          </p:cNvSpPr>
          <p:nvPr>
            <p:ph idx="1"/>
          </p:nvPr>
        </p:nvSpPr>
        <p:spPr>
          <a:xfrm>
            <a:off x="457200" y="1200150"/>
            <a:ext cx="8229600" cy="3809999"/>
          </a:xfrm>
        </p:spPr>
        <p:txBody>
          <a:bodyPr>
            <a:normAutofit/>
          </a:bodyPr>
          <a:lstStyle/>
          <a:p>
            <a:r>
              <a:rPr lang="en-US" sz="3600" dirty="0" smtClean="0"/>
              <a:t>God Revealing Himself through:</a:t>
            </a:r>
            <a:endParaRPr lang="en-US" sz="3200" dirty="0"/>
          </a:p>
          <a:p>
            <a:pPr lvl="2"/>
            <a:r>
              <a:rPr lang="en-US" sz="3200" dirty="0" smtClean="0"/>
              <a:t>Miracles &amp; Signs</a:t>
            </a:r>
          </a:p>
          <a:p>
            <a:pPr lvl="2"/>
            <a:r>
              <a:rPr lang="en-US" sz="3200" dirty="0" smtClean="0"/>
              <a:t>Dreams &amp; Visions</a:t>
            </a:r>
          </a:p>
          <a:p>
            <a:pPr lvl="2"/>
            <a:r>
              <a:rPr lang="en-US" sz="3200" dirty="0" err="1" smtClean="0"/>
              <a:t>Theophanies</a:t>
            </a:r>
            <a:endParaRPr lang="en-US" sz="3200" dirty="0"/>
          </a:p>
          <a:p>
            <a:pPr lvl="2"/>
            <a:r>
              <a:rPr lang="en-US" sz="3200" dirty="0" smtClean="0"/>
              <a:t>Prophets</a:t>
            </a:r>
          </a:p>
          <a:p>
            <a:pPr lvl="2"/>
            <a:r>
              <a:rPr lang="en-US" sz="3200" dirty="0" smtClean="0"/>
              <a:t>&amp; The </a:t>
            </a:r>
            <a:r>
              <a:rPr lang="en-US" sz="3200" dirty="0"/>
              <a:t>W</a:t>
            </a:r>
            <a:r>
              <a:rPr lang="en-US" sz="3200" dirty="0" smtClean="0"/>
              <a:t>ritten Word of God</a:t>
            </a:r>
          </a:p>
        </p:txBody>
      </p:sp>
    </p:spTree>
    <p:extLst>
      <p:ext uri="{BB962C8B-B14F-4D97-AF65-F5344CB8AC3E}">
        <p14:creationId xmlns:p14="http://schemas.microsoft.com/office/powerpoint/2010/main" val="2708906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1219</TotalTime>
  <Words>1454</Words>
  <Application>Microsoft Office PowerPoint</Application>
  <PresentationFormat>On-screen Show (16:9)</PresentationFormat>
  <Paragraphs>380</Paragraphs>
  <Slides>38</Slides>
  <Notes>32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Thatch</vt:lpstr>
      <vt:lpstr>PowerPoint Presentation</vt:lpstr>
      <vt:lpstr>Scripture Memory Verse</vt:lpstr>
      <vt:lpstr>REVELATION:</vt:lpstr>
      <vt:lpstr>REVELATION:</vt:lpstr>
      <vt:lpstr>INSPIRATION:</vt:lpstr>
      <vt:lpstr>REVELATION</vt:lpstr>
      <vt:lpstr>PowerPoint Presentation</vt:lpstr>
      <vt:lpstr>PowerPoint Presentation</vt:lpstr>
      <vt:lpstr>SPECIAL REVELATION</vt:lpstr>
      <vt:lpstr>PowerPoint Presentation</vt:lpstr>
      <vt:lpstr>TYPES OF SPECIAL REVELATION</vt:lpstr>
      <vt:lpstr>TYPES OF SPECIAL REVELATION</vt:lpstr>
      <vt:lpstr>TYPES OF SPECIAL REVELATION</vt:lpstr>
      <vt:lpstr>SUFFICIENCY OF SPECIAL REVELATION</vt:lpstr>
      <vt:lpstr>PowerPoint Presentation</vt:lpstr>
      <vt:lpstr>HOW DID WE GET THE BIBLE?</vt:lpstr>
      <vt:lpstr>HOW DID WE GET THE BIBLE?</vt:lpstr>
      <vt:lpstr>HOW DID WE GET THE BIBLE?</vt:lpstr>
      <vt:lpstr>HOW DID WE GET THE BIBLE?</vt:lpstr>
      <vt:lpstr>HOW DID WE GET THE BIBLE?</vt:lpstr>
      <vt:lpstr>HOW DID WE GET THE BIBLE?</vt:lpstr>
      <vt:lpstr>HOW DID WE GET THE BIBLE?</vt:lpstr>
      <vt:lpstr>BIBLE SURVEY- Old Testament</vt:lpstr>
      <vt:lpstr>BIBLE SURVEY- Old Testament</vt:lpstr>
      <vt:lpstr>BIBLE SURVEY- Old Testament</vt:lpstr>
      <vt:lpstr>BIBLE SURVEY- Old Testament</vt:lpstr>
      <vt:lpstr>BIBLE SURVEY- New Testament</vt:lpstr>
      <vt:lpstr>BIBLE SURVEY- New Testament</vt:lpstr>
      <vt:lpstr>BIBLE SURVEY- New Testament</vt:lpstr>
      <vt:lpstr>BIBLE SURVEY- New Testament</vt:lpstr>
      <vt:lpstr>BIBLE SURVEY- New Testament</vt:lpstr>
      <vt:lpstr>BIBLE SURVEY- New Testament</vt:lpstr>
      <vt:lpstr>BIBLE SURVEY- New Testament</vt:lpstr>
      <vt:lpstr>CHRIST IN THE BIBLE</vt:lpstr>
      <vt:lpstr>WHY IS THE BIBLE IMPORTANT?</vt:lpstr>
      <vt:lpstr>PowerPoint Presentation</vt:lpstr>
      <vt:lpstr>Give Us Clean Hands</vt:lpstr>
      <vt:lpstr>Give Us Clean Hands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dc:creator>
  <cp:lastModifiedBy>James</cp:lastModifiedBy>
  <cp:revision>25</cp:revision>
  <dcterms:created xsi:type="dcterms:W3CDTF">2006-08-16T00:00:00Z</dcterms:created>
  <dcterms:modified xsi:type="dcterms:W3CDTF">2014-07-27T14:46:25Z</dcterms:modified>
</cp:coreProperties>
</file>